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6.svg" ContentType="image/svg+xml"/>
  <Override PartName="/ppt/notesSlides/notesSlide2.xml" ContentType="application/vnd.openxmlformats-officedocument.presentationml.notesSlide+xml"/>
  <Override PartName="/ppt/media/image9.svg" ContentType="image/svg+xml"/>
  <Override PartName="/ppt/media/image11.svg" ContentType="image/sv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media/image36.svg" ContentType="image/sv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4"/>
  </p:notesMasterIdLst>
  <p:sldIdLst>
    <p:sldId id="270" r:id="rId5"/>
    <p:sldId id="340" r:id="rId6"/>
    <p:sldId id="341" r:id="rId7"/>
    <p:sldId id="354" r:id="rId8"/>
    <p:sldId id="355" r:id="rId9"/>
    <p:sldId id="357" r:id="rId10"/>
    <p:sldId id="358" r:id="rId11"/>
    <p:sldId id="359" r:id="rId12"/>
    <p:sldId id="361" r:id="rId13"/>
    <p:sldId id="353" r:id="rId14"/>
    <p:sldId id="369" r:id="rId15"/>
    <p:sldId id="371" r:id="rId16"/>
    <p:sldId id="364" r:id="rId17"/>
    <p:sldId id="368" r:id="rId18"/>
    <p:sldId id="370" r:id="rId19"/>
    <p:sldId id="375" r:id="rId20"/>
    <p:sldId id="363" r:id="rId21"/>
    <p:sldId id="372" r:id="rId22"/>
    <p:sldId id="362" r:id="rId23"/>
    <p:sldId id="366" r:id="rId24"/>
    <p:sldId id="367" r:id="rId25"/>
    <p:sldId id="374" r:id="rId26"/>
    <p:sldId id="365" r:id="rId27"/>
    <p:sldId id="373" r:id="rId28"/>
    <p:sldId id="343" r:id="rId29"/>
    <p:sldId id="266" r:id="rId30"/>
    <p:sldId id="349" r:id="rId31"/>
    <p:sldId id="376" r:id="rId32"/>
    <p:sldId id="348" r:id="rId33"/>
    <p:sldId id="350" r:id="rId34"/>
    <p:sldId id="380" r:id="rId35"/>
    <p:sldId id="381" r:id="rId36"/>
    <p:sldId id="377" r:id="rId37"/>
    <p:sldId id="382" r:id="rId38"/>
    <p:sldId id="383" r:id="rId39"/>
    <p:sldId id="384" r:id="rId40"/>
    <p:sldId id="385" r:id="rId41"/>
    <p:sldId id="386" r:id="rId42"/>
    <p:sldId id="387" r:id="rId43"/>
    <p:sldId id="388" r:id="rId44"/>
    <p:sldId id="389" r:id="rId45"/>
    <p:sldId id="390" r:id="rId46"/>
    <p:sldId id="391" r:id="rId47"/>
    <p:sldId id="392" r:id="rId48"/>
    <p:sldId id="393" r:id="rId49"/>
    <p:sldId id="394" r:id="rId50"/>
    <p:sldId id="395" r:id="rId51"/>
    <p:sldId id="396" r:id="rId52"/>
    <p:sldId id="334" r:id="rId5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C35EA4"/>
          </p15:clr>
        </p15:guide>
        <p15:guide id="2" orient="horz" pos="368" userDrawn="1">
          <p15:clr>
            <a:srgbClr val="F26B43"/>
          </p15:clr>
        </p15:guide>
        <p15:guide id="3" orient="horz" pos="550" userDrawn="1">
          <p15:clr>
            <a:srgbClr val="F26B43"/>
          </p15:clr>
        </p15:guide>
        <p15:guide id="4" orient="horz" pos="3952" userDrawn="1">
          <p15:clr>
            <a:srgbClr val="F26B43"/>
          </p15:clr>
        </p15:guide>
        <p15:guide id="5" orient="horz" pos="3770" userDrawn="1">
          <p15:clr>
            <a:srgbClr val="F26B43"/>
          </p15:clr>
        </p15:guide>
        <p15:guide id="6" pos="370" userDrawn="1">
          <p15:clr>
            <a:srgbClr val="F26B43"/>
          </p15:clr>
        </p15:guide>
        <p15:guide id="7" pos="3840" userDrawn="1">
          <p15:clr>
            <a:srgbClr val="C35EA4"/>
          </p15:clr>
        </p15:guide>
        <p15:guide id="8" pos="7310" userDrawn="1">
          <p15:clr>
            <a:srgbClr val="F26B43"/>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9AFB"/>
    <a:srgbClr val="14A4D8"/>
    <a:srgbClr val="00608F"/>
    <a:srgbClr val="243A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993AD4-5937-4A0B-B565-0444C598D1CF}" v="293" dt="2026-02-17T16:39:05.904"/>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000" autoAdjust="0"/>
  </p:normalViewPr>
  <p:slideViewPr>
    <p:cSldViewPr snapToGrid="0">
      <p:cViewPr varScale="1">
        <p:scale>
          <a:sx n="77" d="100"/>
          <a:sy n="77" d="100"/>
        </p:scale>
        <p:origin x="1830" y="294"/>
      </p:cViewPr>
      <p:guideLst>
        <p:guide orient="horz" pos="2160"/>
        <p:guide orient="horz" pos="368"/>
        <p:guide orient="horz" pos="550"/>
        <p:guide orient="horz" pos="3952"/>
        <p:guide orient="horz" pos="3770"/>
        <p:guide pos="370"/>
        <p:guide pos="3840"/>
        <p:guide pos="731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B4D5C7-9F65-4783-B74A-E1A7EB2EB2C4}" type="doc">
      <dgm:prSet loTypeId="urn:microsoft.com/office/officeart/2005/8/layout/process2" loCatId="process" qsTypeId="urn:microsoft.com/office/officeart/2005/8/quickstyle/simple1" qsCatId="simple" csTypeId="urn:microsoft.com/office/officeart/2005/8/colors/accent1_5" csCatId="accent1" phldr="1"/>
      <dgm:spPr/>
      <dgm:t>
        <a:bodyPr/>
        <a:lstStyle/>
        <a:p>
          <a:endParaRPr lang="tr-TR"/>
        </a:p>
      </dgm:t>
    </dgm:pt>
    <dgm:pt modelId="{887C3097-CA08-4448-AB51-DF7B0157E3C9}">
      <dgm:prSet phldrT="[Metin]" phldr="0"/>
      <dgm:spPr>
        <a:solidFill>
          <a:srgbClr val="00608F"/>
        </a:solidFill>
        <a:ln>
          <a:solidFill>
            <a:srgbClr val="00608F"/>
          </a:solidFill>
        </a:ln>
      </dgm:spPr>
      <dgm:t>
        <a:bodyPr/>
        <a:lstStyle/>
        <a:p>
          <a:r>
            <a:rPr lang="tr-TR" dirty="0"/>
            <a:t>Planla</a:t>
          </a:r>
        </a:p>
      </dgm:t>
    </dgm:pt>
    <dgm:pt modelId="{41B8E6B8-7398-4491-926B-1F58457DB564}" type="parTrans" cxnId="{AAA125CC-5197-40C6-9B8C-D0071CE1DBC8}">
      <dgm:prSet/>
      <dgm:spPr/>
      <dgm:t>
        <a:bodyPr/>
        <a:lstStyle/>
        <a:p>
          <a:endParaRPr lang="tr-TR"/>
        </a:p>
      </dgm:t>
    </dgm:pt>
    <dgm:pt modelId="{9EA7958E-EDDB-4CC0-A106-ECF9DB09311E}" type="sibTrans" cxnId="{AAA125CC-5197-40C6-9B8C-D0071CE1DBC8}">
      <dgm:prSet/>
      <dgm:spPr/>
      <dgm:t>
        <a:bodyPr/>
        <a:lstStyle/>
        <a:p>
          <a:endParaRPr lang="tr-TR"/>
        </a:p>
      </dgm:t>
    </dgm:pt>
    <dgm:pt modelId="{DCDB177A-DEFF-46CD-9338-E6F12B474EFA}">
      <dgm:prSet phldrT="[Metin]" phldr="0"/>
      <dgm:spPr>
        <a:solidFill>
          <a:srgbClr val="14A4D8"/>
        </a:solidFill>
        <a:ln>
          <a:solidFill>
            <a:srgbClr val="14A4D8"/>
          </a:solidFill>
        </a:ln>
      </dgm:spPr>
      <dgm:t>
        <a:bodyPr/>
        <a:lstStyle/>
        <a:p>
          <a:r>
            <a:rPr lang="tr-TR" dirty="0"/>
            <a:t>Kodla</a:t>
          </a:r>
        </a:p>
      </dgm:t>
    </dgm:pt>
    <dgm:pt modelId="{7909414B-96BE-4B62-9FE2-A3E486E46D29}" type="parTrans" cxnId="{BE899CD6-20E2-45BC-B5B8-AF258A7FA0B5}">
      <dgm:prSet/>
      <dgm:spPr/>
      <dgm:t>
        <a:bodyPr/>
        <a:lstStyle/>
        <a:p>
          <a:endParaRPr lang="tr-TR"/>
        </a:p>
      </dgm:t>
    </dgm:pt>
    <dgm:pt modelId="{6C320C40-5B96-4499-B799-F020AB6A13C4}" type="sibTrans" cxnId="{BE899CD6-20E2-45BC-B5B8-AF258A7FA0B5}">
      <dgm:prSet/>
      <dgm:spPr/>
      <dgm:t>
        <a:bodyPr/>
        <a:lstStyle/>
        <a:p>
          <a:endParaRPr lang="tr-TR"/>
        </a:p>
      </dgm:t>
    </dgm:pt>
    <dgm:pt modelId="{D166C29E-4A38-4A82-915E-FB74834A910E}">
      <dgm:prSet phldrT="[Metin]" phldr="0"/>
      <dgm:spPr>
        <a:solidFill>
          <a:srgbClr val="14A4D8"/>
        </a:solidFill>
        <a:ln>
          <a:solidFill>
            <a:srgbClr val="14A4D8"/>
          </a:solidFill>
        </a:ln>
      </dgm:spPr>
      <dgm:t>
        <a:bodyPr/>
        <a:lstStyle/>
        <a:p>
          <a:r>
            <a:rPr lang="tr-TR" dirty="0"/>
            <a:t>Derle</a:t>
          </a:r>
        </a:p>
      </dgm:t>
    </dgm:pt>
    <dgm:pt modelId="{D3463F5F-D2C7-420F-BB66-39F608D14905}" type="parTrans" cxnId="{8DAE59AC-2663-478F-AA38-52C5C847BDB2}">
      <dgm:prSet/>
      <dgm:spPr/>
      <dgm:t>
        <a:bodyPr/>
        <a:lstStyle/>
        <a:p>
          <a:endParaRPr lang="tr-TR"/>
        </a:p>
      </dgm:t>
    </dgm:pt>
    <dgm:pt modelId="{B74DF52B-08A0-40EF-8EF2-02006AB65725}" type="sibTrans" cxnId="{8DAE59AC-2663-478F-AA38-52C5C847BDB2}">
      <dgm:prSet/>
      <dgm:spPr/>
      <dgm:t>
        <a:bodyPr/>
        <a:lstStyle/>
        <a:p>
          <a:endParaRPr lang="tr-TR"/>
        </a:p>
      </dgm:t>
    </dgm:pt>
    <dgm:pt modelId="{0656F408-5D3D-4F68-AB64-16765BA0FFF0}">
      <dgm:prSet phldrT="[Metin]" phldr="0"/>
      <dgm:spPr>
        <a:solidFill>
          <a:srgbClr val="3B9AFB"/>
        </a:solidFill>
        <a:ln>
          <a:solidFill>
            <a:srgbClr val="3B9AFB"/>
          </a:solidFill>
        </a:ln>
      </dgm:spPr>
      <dgm:t>
        <a:bodyPr/>
        <a:lstStyle/>
        <a:p>
          <a:r>
            <a:rPr lang="tr-TR" dirty="0"/>
            <a:t>Test Et</a:t>
          </a:r>
        </a:p>
      </dgm:t>
    </dgm:pt>
    <dgm:pt modelId="{EA75E75D-5953-474F-94D8-BB138A116B72}" type="parTrans" cxnId="{CD816F79-F7BB-4DF4-B39A-5EB176D6B207}">
      <dgm:prSet/>
      <dgm:spPr/>
      <dgm:t>
        <a:bodyPr/>
        <a:lstStyle/>
        <a:p>
          <a:endParaRPr lang="tr-TR"/>
        </a:p>
      </dgm:t>
    </dgm:pt>
    <dgm:pt modelId="{084A1B1E-6AFA-4F6E-B220-564C232629BB}" type="sibTrans" cxnId="{CD816F79-F7BB-4DF4-B39A-5EB176D6B207}">
      <dgm:prSet/>
      <dgm:spPr/>
      <dgm:t>
        <a:bodyPr/>
        <a:lstStyle/>
        <a:p>
          <a:endParaRPr lang="tr-TR"/>
        </a:p>
      </dgm:t>
    </dgm:pt>
    <dgm:pt modelId="{65E0CDB3-D587-450B-8235-1D8303068BA2}" type="pres">
      <dgm:prSet presAssocID="{EDB4D5C7-9F65-4783-B74A-E1A7EB2EB2C4}" presName="linearFlow" presStyleCnt="0">
        <dgm:presLayoutVars>
          <dgm:resizeHandles val="exact"/>
        </dgm:presLayoutVars>
      </dgm:prSet>
      <dgm:spPr/>
    </dgm:pt>
    <dgm:pt modelId="{8BD8B242-74DC-4A8F-AE3A-3C31A3576DF4}" type="pres">
      <dgm:prSet presAssocID="{887C3097-CA08-4448-AB51-DF7B0157E3C9}" presName="node" presStyleLbl="node1" presStyleIdx="0" presStyleCnt="4">
        <dgm:presLayoutVars>
          <dgm:bulletEnabled val="1"/>
        </dgm:presLayoutVars>
      </dgm:prSet>
      <dgm:spPr/>
    </dgm:pt>
    <dgm:pt modelId="{45442FBD-FFE4-4128-A890-B7AF514B9D0A}" type="pres">
      <dgm:prSet presAssocID="{9EA7958E-EDDB-4CC0-A106-ECF9DB09311E}" presName="sibTrans" presStyleLbl="sibTrans2D1" presStyleIdx="0" presStyleCnt="3"/>
      <dgm:spPr/>
    </dgm:pt>
    <dgm:pt modelId="{0211C008-A0DB-4184-9FD0-CC8FACA469B7}" type="pres">
      <dgm:prSet presAssocID="{9EA7958E-EDDB-4CC0-A106-ECF9DB09311E}" presName="connectorText" presStyleLbl="sibTrans2D1" presStyleIdx="0" presStyleCnt="3"/>
      <dgm:spPr/>
    </dgm:pt>
    <dgm:pt modelId="{EEFBA905-D063-4CDA-B829-967A0FF8FCC1}" type="pres">
      <dgm:prSet presAssocID="{DCDB177A-DEFF-46CD-9338-E6F12B474EFA}" presName="node" presStyleLbl="node1" presStyleIdx="1" presStyleCnt="4">
        <dgm:presLayoutVars>
          <dgm:bulletEnabled val="1"/>
        </dgm:presLayoutVars>
      </dgm:prSet>
      <dgm:spPr/>
    </dgm:pt>
    <dgm:pt modelId="{252EDAB5-A96A-4E8E-A5B4-E0183B6E0C0B}" type="pres">
      <dgm:prSet presAssocID="{6C320C40-5B96-4499-B799-F020AB6A13C4}" presName="sibTrans" presStyleLbl="sibTrans2D1" presStyleIdx="1" presStyleCnt="3"/>
      <dgm:spPr/>
    </dgm:pt>
    <dgm:pt modelId="{427005CC-5FE5-4D11-AE01-A7E82117099B}" type="pres">
      <dgm:prSet presAssocID="{6C320C40-5B96-4499-B799-F020AB6A13C4}" presName="connectorText" presStyleLbl="sibTrans2D1" presStyleIdx="1" presStyleCnt="3"/>
      <dgm:spPr/>
    </dgm:pt>
    <dgm:pt modelId="{4A388CA6-402B-4A60-AEA1-9426DE92E9AE}" type="pres">
      <dgm:prSet presAssocID="{D166C29E-4A38-4A82-915E-FB74834A910E}" presName="node" presStyleLbl="node1" presStyleIdx="2" presStyleCnt="4">
        <dgm:presLayoutVars>
          <dgm:bulletEnabled val="1"/>
        </dgm:presLayoutVars>
      </dgm:prSet>
      <dgm:spPr/>
    </dgm:pt>
    <dgm:pt modelId="{E0F08750-8E10-4655-9C56-336774FA8ED9}" type="pres">
      <dgm:prSet presAssocID="{B74DF52B-08A0-40EF-8EF2-02006AB65725}" presName="sibTrans" presStyleLbl="sibTrans2D1" presStyleIdx="2" presStyleCnt="3"/>
      <dgm:spPr/>
    </dgm:pt>
    <dgm:pt modelId="{61DBE8FB-0E39-4749-BADC-4AEDC1BCE554}" type="pres">
      <dgm:prSet presAssocID="{B74DF52B-08A0-40EF-8EF2-02006AB65725}" presName="connectorText" presStyleLbl="sibTrans2D1" presStyleIdx="2" presStyleCnt="3"/>
      <dgm:spPr/>
    </dgm:pt>
    <dgm:pt modelId="{4BA1C5DF-A336-47BB-89DA-05AD6C9492BB}" type="pres">
      <dgm:prSet presAssocID="{0656F408-5D3D-4F68-AB64-16765BA0FFF0}" presName="node" presStyleLbl="node1" presStyleIdx="3" presStyleCnt="4">
        <dgm:presLayoutVars>
          <dgm:bulletEnabled val="1"/>
        </dgm:presLayoutVars>
      </dgm:prSet>
      <dgm:spPr/>
    </dgm:pt>
  </dgm:ptLst>
  <dgm:cxnLst>
    <dgm:cxn modelId="{2DE43A34-5ABB-4402-9816-F9B3A8CFA336}" type="presOf" srcId="{B74DF52B-08A0-40EF-8EF2-02006AB65725}" destId="{61DBE8FB-0E39-4749-BADC-4AEDC1BCE554}" srcOrd="1" destOrd="0" presId="urn:microsoft.com/office/officeart/2005/8/layout/process2"/>
    <dgm:cxn modelId="{B7240F41-43FD-4CBB-8451-5504955B4B2D}" type="presOf" srcId="{6C320C40-5B96-4499-B799-F020AB6A13C4}" destId="{252EDAB5-A96A-4E8E-A5B4-E0183B6E0C0B}" srcOrd="0" destOrd="0" presId="urn:microsoft.com/office/officeart/2005/8/layout/process2"/>
    <dgm:cxn modelId="{B9DCBF67-E922-4AFC-B978-4EFE2EF2D92E}" type="presOf" srcId="{887C3097-CA08-4448-AB51-DF7B0157E3C9}" destId="{8BD8B242-74DC-4A8F-AE3A-3C31A3576DF4}" srcOrd="0" destOrd="0" presId="urn:microsoft.com/office/officeart/2005/8/layout/process2"/>
    <dgm:cxn modelId="{20A36672-13CC-42B4-A0C4-32FD6D703CF3}" type="presOf" srcId="{0656F408-5D3D-4F68-AB64-16765BA0FFF0}" destId="{4BA1C5DF-A336-47BB-89DA-05AD6C9492BB}" srcOrd="0" destOrd="0" presId="urn:microsoft.com/office/officeart/2005/8/layout/process2"/>
    <dgm:cxn modelId="{CD816F79-F7BB-4DF4-B39A-5EB176D6B207}" srcId="{EDB4D5C7-9F65-4783-B74A-E1A7EB2EB2C4}" destId="{0656F408-5D3D-4F68-AB64-16765BA0FFF0}" srcOrd="3" destOrd="0" parTransId="{EA75E75D-5953-474F-94D8-BB138A116B72}" sibTransId="{084A1B1E-6AFA-4F6E-B220-564C232629BB}"/>
    <dgm:cxn modelId="{663CB780-8917-47FA-A1B7-5CF519633CF3}" type="presOf" srcId="{D166C29E-4A38-4A82-915E-FB74834A910E}" destId="{4A388CA6-402B-4A60-AEA1-9426DE92E9AE}" srcOrd="0" destOrd="0" presId="urn:microsoft.com/office/officeart/2005/8/layout/process2"/>
    <dgm:cxn modelId="{82D36EA2-E2FC-4AFA-8833-75F6EBB19AB4}" type="presOf" srcId="{DCDB177A-DEFF-46CD-9338-E6F12B474EFA}" destId="{EEFBA905-D063-4CDA-B829-967A0FF8FCC1}" srcOrd="0" destOrd="0" presId="urn:microsoft.com/office/officeart/2005/8/layout/process2"/>
    <dgm:cxn modelId="{8DAE59AC-2663-478F-AA38-52C5C847BDB2}" srcId="{EDB4D5C7-9F65-4783-B74A-E1A7EB2EB2C4}" destId="{D166C29E-4A38-4A82-915E-FB74834A910E}" srcOrd="2" destOrd="0" parTransId="{D3463F5F-D2C7-420F-BB66-39F608D14905}" sibTransId="{B74DF52B-08A0-40EF-8EF2-02006AB65725}"/>
    <dgm:cxn modelId="{CB25B0BC-F140-461D-81B6-F5AEE234CFF1}" type="presOf" srcId="{9EA7958E-EDDB-4CC0-A106-ECF9DB09311E}" destId="{45442FBD-FFE4-4128-A890-B7AF514B9D0A}" srcOrd="0" destOrd="0" presId="urn:microsoft.com/office/officeart/2005/8/layout/process2"/>
    <dgm:cxn modelId="{19215BBD-27F6-4F00-84F6-5BA7B650F4BB}" type="presOf" srcId="{6C320C40-5B96-4499-B799-F020AB6A13C4}" destId="{427005CC-5FE5-4D11-AE01-A7E82117099B}" srcOrd="1" destOrd="0" presId="urn:microsoft.com/office/officeart/2005/8/layout/process2"/>
    <dgm:cxn modelId="{AAA125CC-5197-40C6-9B8C-D0071CE1DBC8}" srcId="{EDB4D5C7-9F65-4783-B74A-E1A7EB2EB2C4}" destId="{887C3097-CA08-4448-AB51-DF7B0157E3C9}" srcOrd="0" destOrd="0" parTransId="{41B8E6B8-7398-4491-926B-1F58457DB564}" sibTransId="{9EA7958E-EDDB-4CC0-A106-ECF9DB09311E}"/>
    <dgm:cxn modelId="{155312CD-1429-4EDB-9126-43015D21DEC1}" type="presOf" srcId="{EDB4D5C7-9F65-4783-B74A-E1A7EB2EB2C4}" destId="{65E0CDB3-D587-450B-8235-1D8303068BA2}" srcOrd="0" destOrd="0" presId="urn:microsoft.com/office/officeart/2005/8/layout/process2"/>
    <dgm:cxn modelId="{A633F6D5-1A13-4B7B-88C4-93C27BA50A2E}" type="presOf" srcId="{B74DF52B-08A0-40EF-8EF2-02006AB65725}" destId="{E0F08750-8E10-4655-9C56-336774FA8ED9}" srcOrd="0" destOrd="0" presId="urn:microsoft.com/office/officeart/2005/8/layout/process2"/>
    <dgm:cxn modelId="{BE899CD6-20E2-45BC-B5B8-AF258A7FA0B5}" srcId="{EDB4D5C7-9F65-4783-B74A-E1A7EB2EB2C4}" destId="{DCDB177A-DEFF-46CD-9338-E6F12B474EFA}" srcOrd="1" destOrd="0" parTransId="{7909414B-96BE-4B62-9FE2-A3E486E46D29}" sibTransId="{6C320C40-5B96-4499-B799-F020AB6A13C4}"/>
    <dgm:cxn modelId="{4A1D45F1-EBB1-4D75-B9F8-9E6F440BAA18}" type="presOf" srcId="{9EA7958E-EDDB-4CC0-A106-ECF9DB09311E}" destId="{0211C008-A0DB-4184-9FD0-CC8FACA469B7}" srcOrd="1" destOrd="0" presId="urn:microsoft.com/office/officeart/2005/8/layout/process2"/>
    <dgm:cxn modelId="{3FA18F9F-90EE-4E1F-AF09-D576B35F4B70}" type="presParOf" srcId="{65E0CDB3-D587-450B-8235-1D8303068BA2}" destId="{8BD8B242-74DC-4A8F-AE3A-3C31A3576DF4}" srcOrd="0" destOrd="0" presId="urn:microsoft.com/office/officeart/2005/8/layout/process2"/>
    <dgm:cxn modelId="{B67DD75A-61DB-4239-9A47-7D072F0EEA3F}" type="presParOf" srcId="{65E0CDB3-D587-450B-8235-1D8303068BA2}" destId="{45442FBD-FFE4-4128-A890-B7AF514B9D0A}" srcOrd="1" destOrd="0" presId="urn:microsoft.com/office/officeart/2005/8/layout/process2"/>
    <dgm:cxn modelId="{68FBABC7-C039-428F-A8EE-B6117BC74EBC}" type="presParOf" srcId="{45442FBD-FFE4-4128-A890-B7AF514B9D0A}" destId="{0211C008-A0DB-4184-9FD0-CC8FACA469B7}" srcOrd="0" destOrd="0" presId="urn:microsoft.com/office/officeart/2005/8/layout/process2"/>
    <dgm:cxn modelId="{B0410346-38EF-40C8-AE3A-DFB556C1A0FB}" type="presParOf" srcId="{65E0CDB3-D587-450B-8235-1D8303068BA2}" destId="{EEFBA905-D063-4CDA-B829-967A0FF8FCC1}" srcOrd="2" destOrd="0" presId="urn:microsoft.com/office/officeart/2005/8/layout/process2"/>
    <dgm:cxn modelId="{5419CA4E-6482-42A3-BB6F-0AF87BD1B013}" type="presParOf" srcId="{65E0CDB3-D587-450B-8235-1D8303068BA2}" destId="{252EDAB5-A96A-4E8E-A5B4-E0183B6E0C0B}" srcOrd="3" destOrd="0" presId="urn:microsoft.com/office/officeart/2005/8/layout/process2"/>
    <dgm:cxn modelId="{F8DA6DA1-D537-4E3C-B158-7D5352F3AACC}" type="presParOf" srcId="{252EDAB5-A96A-4E8E-A5B4-E0183B6E0C0B}" destId="{427005CC-5FE5-4D11-AE01-A7E82117099B}" srcOrd="0" destOrd="0" presId="urn:microsoft.com/office/officeart/2005/8/layout/process2"/>
    <dgm:cxn modelId="{F3044AED-A053-497A-A6C3-213F4722DB62}" type="presParOf" srcId="{65E0CDB3-D587-450B-8235-1D8303068BA2}" destId="{4A388CA6-402B-4A60-AEA1-9426DE92E9AE}" srcOrd="4" destOrd="0" presId="urn:microsoft.com/office/officeart/2005/8/layout/process2"/>
    <dgm:cxn modelId="{F1D2169B-623B-40D7-BA5B-4B6A7FC01CF3}" type="presParOf" srcId="{65E0CDB3-D587-450B-8235-1D8303068BA2}" destId="{E0F08750-8E10-4655-9C56-336774FA8ED9}" srcOrd="5" destOrd="0" presId="urn:microsoft.com/office/officeart/2005/8/layout/process2"/>
    <dgm:cxn modelId="{E130D909-1B79-4B6E-AC25-C61F8EC0DA22}" type="presParOf" srcId="{E0F08750-8E10-4655-9C56-336774FA8ED9}" destId="{61DBE8FB-0E39-4749-BADC-4AEDC1BCE554}" srcOrd="0" destOrd="0" presId="urn:microsoft.com/office/officeart/2005/8/layout/process2"/>
    <dgm:cxn modelId="{E4A416AE-9CDE-4F46-95D4-F6AB707A28BE}" type="presParOf" srcId="{65E0CDB3-D587-450B-8235-1D8303068BA2}" destId="{4BA1C5DF-A336-47BB-89DA-05AD6C9492BB}" srcOrd="6"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EDB4D5C7-9F65-4783-B74A-E1A7EB2EB2C4}" type="doc">
      <dgm:prSet loTypeId="urn:microsoft.com/office/officeart/2005/8/layout/process2" loCatId="process" qsTypeId="urn:microsoft.com/office/officeart/2005/8/quickstyle/simple1" qsCatId="simple" csTypeId="urn:microsoft.com/office/officeart/2005/8/colors/accent1_5" csCatId="accent1" phldr="1"/>
      <dgm:spPr/>
      <dgm:t>
        <a:bodyPr/>
        <a:lstStyle/>
        <a:p>
          <a:endParaRPr lang="tr-TR"/>
        </a:p>
      </dgm:t>
    </dgm:pt>
    <dgm:pt modelId="{887C3097-CA08-4448-AB51-DF7B0157E3C9}">
      <dgm:prSet phldrT="[Metin]" phldr="0"/>
      <dgm:spPr>
        <a:solidFill>
          <a:srgbClr val="00608F"/>
        </a:solidFill>
        <a:ln>
          <a:solidFill>
            <a:srgbClr val="00608F"/>
          </a:solidFill>
        </a:ln>
      </dgm:spPr>
      <dgm:t>
        <a:bodyPr/>
        <a:lstStyle/>
        <a:p>
          <a:r>
            <a:rPr lang="tr-TR" dirty="0"/>
            <a:t>Paketle</a:t>
          </a:r>
        </a:p>
      </dgm:t>
    </dgm:pt>
    <dgm:pt modelId="{41B8E6B8-7398-4491-926B-1F58457DB564}" type="parTrans" cxnId="{AAA125CC-5197-40C6-9B8C-D0071CE1DBC8}">
      <dgm:prSet/>
      <dgm:spPr/>
      <dgm:t>
        <a:bodyPr/>
        <a:lstStyle/>
        <a:p>
          <a:endParaRPr lang="tr-TR"/>
        </a:p>
      </dgm:t>
    </dgm:pt>
    <dgm:pt modelId="{9EA7958E-EDDB-4CC0-A106-ECF9DB09311E}" type="sibTrans" cxnId="{AAA125CC-5197-40C6-9B8C-D0071CE1DBC8}">
      <dgm:prSet/>
      <dgm:spPr/>
      <dgm:t>
        <a:bodyPr/>
        <a:lstStyle/>
        <a:p>
          <a:endParaRPr lang="tr-TR"/>
        </a:p>
      </dgm:t>
    </dgm:pt>
    <dgm:pt modelId="{DCDB177A-DEFF-46CD-9338-E6F12B474EFA}">
      <dgm:prSet phldrT="[Metin]" phldr="0"/>
      <dgm:spPr>
        <a:solidFill>
          <a:srgbClr val="14A4D8"/>
        </a:solidFill>
        <a:ln>
          <a:solidFill>
            <a:srgbClr val="14A4D8"/>
          </a:solidFill>
        </a:ln>
      </dgm:spPr>
      <dgm:t>
        <a:bodyPr/>
        <a:lstStyle/>
        <a:p>
          <a:r>
            <a:rPr lang="tr-TR" dirty="0"/>
            <a:t>Dağıt</a:t>
          </a:r>
        </a:p>
      </dgm:t>
    </dgm:pt>
    <dgm:pt modelId="{7909414B-96BE-4B62-9FE2-A3E486E46D29}" type="parTrans" cxnId="{BE899CD6-20E2-45BC-B5B8-AF258A7FA0B5}">
      <dgm:prSet/>
      <dgm:spPr/>
      <dgm:t>
        <a:bodyPr/>
        <a:lstStyle/>
        <a:p>
          <a:endParaRPr lang="tr-TR"/>
        </a:p>
      </dgm:t>
    </dgm:pt>
    <dgm:pt modelId="{6C320C40-5B96-4499-B799-F020AB6A13C4}" type="sibTrans" cxnId="{BE899CD6-20E2-45BC-B5B8-AF258A7FA0B5}">
      <dgm:prSet/>
      <dgm:spPr/>
      <dgm:t>
        <a:bodyPr/>
        <a:lstStyle/>
        <a:p>
          <a:endParaRPr lang="tr-TR"/>
        </a:p>
      </dgm:t>
    </dgm:pt>
    <dgm:pt modelId="{D166C29E-4A38-4A82-915E-FB74834A910E}">
      <dgm:prSet phldrT="[Metin]" phldr="0"/>
      <dgm:spPr>
        <a:solidFill>
          <a:srgbClr val="14A4D8"/>
        </a:solidFill>
        <a:ln>
          <a:solidFill>
            <a:srgbClr val="14A4D8"/>
          </a:solidFill>
        </a:ln>
      </dgm:spPr>
      <dgm:t>
        <a:bodyPr/>
        <a:lstStyle/>
        <a:p>
          <a:r>
            <a:rPr lang="tr-TR" dirty="0"/>
            <a:t>Yönet</a:t>
          </a:r>
        </a:p>
      </dgm:t>
    </dgm:pt>
    <dgm:pt modelId="{D3463F5F-D2C7-420F-BB66-39F608D14905}" type="parTrans" cxnId="{8DAE59AC-2663-478F-AA38-52C5C847BDB2}">
      <dgm:prSet/>
      <dgm:spPr/>
      <dgm:t>
        <a:bodyPr/>
        <a:lstStyle/>
        <a:p>
          <a:endParaRPr lang="tr-TR"/>
        </a:p>
      </dgm:t>
    </dgm:pt>
    <dgm:pt modelId="{B74DF52B-08A0-40EF-8EF2-02006AB65725}" type="sibTrans" cxnId="{8DAE59AC-2663-478F-AA38-52C5C847BDB2}">
      <dgm:prSet/>
      <dgm:spPr/>
      <dgm:t>
        <a:bodyPr/>
        <a:lstStyle/>
        <a:p>
          <a:endParaRPr lang="tr-TR"/>
        </a:p>
      </dgm:t>
    </dgm:pt>
    <dgm:pt modelId="{0656F408-5D3D-4F68-AB64-16765BA0FFF0}">
      <dgm:prSet phldrT="[Metin]" phldr="0"/>
      <dgm:spPr>
        <a:solidFill>
          <a:srgbClr val="3B9AFB"/>
        </a:solidFill>
        <a:ln>
          <a:solidFill>
            <a:srgbClr val="3B9AFB"/>
          </a:solidFill>
        </a:ln>
      </dgm:spPr>
      <dgm:t>
        <a:bodyPr/>
        <a:lstStyle/>
        <a:p>
          <a:r>
            <a:rPr lang="tr-TR" dirty="0"/>
            <a:t>İzle</a:t>
          </a:r>
        </a:p>
      </dgm:t>
    </dgm:pt>
    <dgm:pt modelId="{EA75E75D-5953-474F-94D8-BB138A116B72}" type="parTrans" cxnId="{CD816F79-F7BB-4DF4-B39A-5EB176D6B207}">
      <dgm:prSet/>
      <dgm:spPr/>
      <dgm:t>
        <a:bodyPr/>
        <a:lstStyle/>
        <a:p>
          <a:endParaRPr lang="tr-TR"/>
        </a:p>
      </dgm:t>
    </dgm:pt>
    <dgm:pt modelId="{084A1B1E-6AFA-4F6E-B220-564C232629BB}" type="sibTrans" cxnId="{CD816F79-F7BB-4DF4-B39A-5EB176D6B207}">
      <dgm:prSet/>
      <dgm:spPr/>
      <dgm:t>
        <a:bodyPr/>
        <a:lstStyle/>
        <a:p>
          <a:endParaRPr lang="tr-TR"/>
        </a:p>
      </dgm:t>
    </dgm:pt>
    <dgm:pt modelId="{65E0CDB3-D587-450B-8235-1D8303068BA2}" type="pres">
      <dgm:prSet presAssocID="{EDB4D5C7-9F65-4783-B74A-E1A7EB2EB2C4}" presName="linearFlow" presStyleCnt="0">
        <dgm:presLayoutVars>
          <dgm:resizeHandles val="exact"/>
        </dgm:presLayoutVars>
      </dgm:prSet>
      <dgm:spPr/>
    </dgm:pt>
    <dgm:pt modelId="{8BD8B242-74DC-4A8F-AE3A-3C31A3576DF4}" type="pres">
      <dgm:prSet presAssocID="{887C3097-CA08-4448-AB51-DF7B0157E3C9}" presName="node" presStyleLbl="node1" presStyleIdx="0" presStyleCnt="4">
        <dgm:presLayoutVars>
          <dgm:bulletEnabled val="1"/>
        </dgm:presLayoutVars>
      </dgm:prSet>
      <dgm:spPr/>
    </dgm:pt>
    <dgm:pt modelId="{45442FBD-FFE4-4128-A890-B7AF514B9D0A}" type="pres">
      <dgm:prSet presAssocID="{9EA7958E-EDDB-4CC0-A106-ECF9DB09311E}" presName="sibTrans" presStyleLbl="sibTrans2D1" presStyleIdx="0" presStyleCnt="3"/>
      <dgm:spPr/>
    </dgm:pt>
    <dgm:pt modelId="{0211C008-A0DB-4184-9FD0-CC8FACA469B7}" type="pres">
      <dgm:prSet presAssocID="{9EA7958E-EDDB-4CC0-A106-ECF9DB09311E}" presName="connectorText" presStyleLbl="sibTrans2D1" presStyleIdx="0" presStyleCnt="3"/>
      <dgm:spPr/>
    </dgm:pt>
    <dgm:pt modelId="{EEFBA905-D063-4CDA-B829-967A0FF8FCC1}" type="pres">
      <dgm:prSet presAssocID="{DCDB177A-DEFF-46CD-9338-E6F12B474EFA}" presName="node" presStyleLbl="node1" presStyleIdx="1" presStyleCnt="4">
        <dgm:presLayoutVars>
          <dgm:bulletEnabled val="1"/>
        </dgm:presLayoutVars>
      </dgm:prSet>
      <dgm:spPr/>
    </dgm:pt>
    <dgm:pt modelId="{252EDAB5-A96A-4E8E-A5B4-E0183B6E0C0B}" type="pres">
      <dgm:prSet presAssocID="{6C320C40-5B96-4499-B799-F020AB6A13C4}" presName="sibTrans" presStyleLbl="sibTrans2D1" presStyleIdx="1" presStyleCnt="3"/>
      <dgm:spPr/>
    </dgm:pt>
    <dgm:pt modelId="{427005CC-5FE5-4D11-AE01-A7E82117099B}" type="pres">
      <dgm:prSet presAssocID="{6C320C40-5B96-4499-B799-F020AB6A13C4}" presName="connectorText" presStyleLbl="sibTrans2D1" presStyleIdx="1" presStyleCnt="3"/>
      <dgm:spPr/>
    </dgm:pt>
    <dgm:pt modelId="{4A388CA6-402B-4A60-AEA1-9426DE92E9AE}" type="pres">
      <dgm:prSet presAssocID="{D166C29E-4A38-4A82-915E-FB74834A910E}" presName="node" presStyleLbl="node1" presStyleIdx="2" presStyleCnt="4">
        <dgm:presLayoutVars>
          <dgm:bulletEnabled val="1"/>
        </dgm:presLayoutVars>
      </dgm:prSet>
      <dgm:spPr/>
    </dgm:pt>
    <dgm:pt modelId="{E0F08750-8E10-4655-9C56-336774FA8ED9}" type="pres">
      <dgm:prSet presAssocID="{B74DF52B-08A0-40EF-8EF2-02006AB65725}" presName="sibTrans" presStyleLbl="sibTrans2D1" presStyleIdx="2" presStyleCnt="3"/>
      <dgm:spPr/>
    </dgm:pt>
    <dgm:pt modelId="{61DBE8FB-0E39-4749-BADC-4AEDC1BCE554}" type="pres">
      <dgm:prSet presAssocID="{B74DF52B-08A0-40EF-8EF2-02006AB65725}" presName="connectorText" presStyleLbl="sibTrans2D1" presStyleIdx="2" presStyleCnt="3"/>
      <dgm:spPr/>
    </dgm:pt>
    <dgm:pt modelId="{4BA1C5DF-A336-47BB-89DA-05AD6C9492BB}" type="pres">
      <dgm:prSet presAssocID="{0656F408-5D3D-4F68-AB64-16765BA0FFF0}" presName="node" presStyleLbl="node1" presStyleIdx="3" presStyleCnt="4">
        <dgm:presLayoutVars>
          <dgm:bulletEnabled val="1"/>
        </dgm:presLayoutVars>
      </dgm:prSet>
      <dgm:spPr/>
    </dgm:pt>
  </dgm:ptLst>
  <dgm:cxnLst>
    <dgm:cxn modelId="{2DE43A34-5ABB-4402-9816-F9B3A8CFA336}" type="presOf" srcId="{B74DF52B-08A0-40EF-8EF2-02006AB65725}" destId="{61DBE8FB-0E39-4749-BADC-4AEDC1BCE554}" srcOrd="1" destOrd="0" presId="urn:microsoft.com/office/officeart/2005/8/layout/process2"/>
    <dgm:cxn modelId="{B7240F41-43FD-4CBB-8451-5504955B4B2D}" type="presOf" srcId="{6C320C40-5B96-4499-B799-F020AB6A13C4}" destId="{252EDAB5-A96A-4E8E-A5B4-E0183B6E0C0B}" srcOrd="0" destOrd="0" presId="urn:microsoft.com/office/officeart/2005/8/layout/process2"/>
    <dgm:cxn modelId="{B9DCBF67-E922-4AFC-B978-4EFE2EF2D92E}" type="presOf" srcId="{887C3097-CA08-4448-AB51-DF7B0157E3C9}" destId="{8BD8B242-74DC-4A8F-AE3A-3C31A3576DF4}" srcOrd="0" destOrd="0" presId="urn:microsoft.com/office/officeart/2005/8/layout/process2"/>
    <dgm:cxn modelId="{20A36672-13CC-42B4-A0C4-32FD6D703CF3}" type="presOf" srcId="{0656F408-5D3D-4F68-AB64-16765BA0FFF0}" destId="{4BA1C5DF-A336-47BB-89DA-05AD6C9492BB}" srcOrd="0" destOrd="0" presId="urn:microsoft.com/office/officeart/2005/8/layout/process2"/>
    <dgm:cxn modelId="{CD816F79-F7BB-4DF4-B39A-5EB176D6B207}" srcId="{EDB4D5C7-9F65-4783-B74A-E1A7EB2EB2C4}" destId="{0656F408-5D3D-4F68-AB64-16765BA0FFF0}" srcOrd="3" destOrd="0" parTransId="{EA75E75D-5953-474F-94D8-BB138A116B72}" sibTransId="{084A1B1E-6AFA-4F6E-B220-564C232629BB}"/>
    <dgm:cxn modelId="{663CB780-8917-47FA-A1B7-5CF519633CF3}" type="presOf" srcId="{D166C29E-4A38-4A82-915E-FB74834A910E}" destId="{4A388CA6-402B-4A60-AEA1-9426DE92E9AE}" srcOrd="0" destOrd="0" presId="urn:microsoft.com/office/officeart/2005/8/layout/process2"/>
    <dgm:cxn modelId="{82D36EA2-E2FC-4AFA-8833-75F6EBB19AB4}" type="presOf" srcId="{DCDB177A-DEFF-46CD-9338-E6F12B474EFA}" destId="{EEFBA905-D063-4CDA-B829-967A0FF8FCC1}" srcOrd="0" destOrd="0" presId="urn:microsoft.com/office/officeart/2005/8/layout/process2"/>
    <dgm:cxn modelId="{8DAE59AC-2663-478F-AA38-52C5C847BDB2}" srcId="{EDB4D5C7-9F65-4783-B74A-E1A7EB2EB2C4}" destId="{D166C29E-4A38-4A82-915E-FB74834A910E}" srcOrd="2" destOrd="0" parTransId="{D3463F5F-D2C7-420F-BB66-39F608D14905}" sibTransId="{B74DF52B-08A0-40EF-8EF2-02006AB65725}"/>
    <dgm:cxn modelId="{CB25B0BC-F140-461D-81B6-F5AEE234CFF1}" type="presOf" srcId="{9EA7958E-EDDB-4CC0-A106-ECF9DB09311E}" destId="{45442FBD-FFE4-4128-A890-B7AF514B9D0A}" srcOrd="0" destOrd="0" presId="urn:microsoft.com/office/officeart/2005/8/layout/process2"/>
    <dgm:cxn modelId="{19215BBD-27F6-4F00-84F6-5BA7B650F4BB}" type="presOf" srcId="{6C320C40-5B96-4499-B799-F020AB6A13C4}" destId="{427005CC-5FE5-4D11-AE01-A7E82117099B}" srcOrd="1" destOrd="0" presId="urn:microsoft.com/office/officeart/2005/8/layout/process2"/>
    <dgm:cxn modelId="{AAA125CC-5197-40C6-9B8C-D0071CE1DBC8}" srcId="{EDB4D5C7-9F65-4783-B74A-E1A7EB2EB2C4}" destId="{887C3097-CA08-4448-AB51-DF7B0157E3C9}" srcOrd="0" destOrd="0" parTransId="{41B8E6B8-7398-4491-926B-1F58457DB564}" sibTransId="{9EA7958E-EDDB-4CC0-A106-ECF9DB09311E}"/>
    <dgm:cxn modelId="{155312CD-1429-4EDB-9126-43015D21DEC1}" type="presOf" srcId="{EDB4D5C7-9F65-4783-B74A-E1A7EB2EB2C4}" destId="{65E0CDB3-D587-450B-8235-1D8303068BA2}" srcOrd="0" destOrd="0" presId="urn:microsoft.com/office/officeart/2005/8/layout/process2"/>
    <dgm:cxn modelId="{A633F6D5-1A13-4B7B-88C4-93C27BA50A2E}" type="presOf" srcId="{B74DF52B-08A0-40EF-8EF2-02006AB65725}" destId="{E0F08750-8E10-4655-9C56-336774FA8ED9}" srcOrd="0" destOrd="0" presId="urn:microsoft.com/office/officeart/2005/8/layout/process2"/>
    <dgm:cxn modelId="{BE899CD6-20E2-45BC-B5B8-AF258A7FA0B5}" srcId="{EDB4D5C7-9F65-4783-B74A-E1A7EB2EB2C4}" destId="{DCDB177A-DEFF-46CD-9338-E6F12B474EFA}" srcOrd="1" destOrd="0" parTransId="{7909414B-96BE-4B62-9FE2-A3E486E46D29}" sibTransId="{6C320C40-5B96-4499-B799-F020AB6A13C4}"/>
    <dgm:cxn modelId="{4A1D45F1-EBB1-4D75-B9F8-9E6F440BAA18}" type="presOf" srcId="{9EA7958E-EDDB-4CC0-A106-ECF9DB09311E}" destId="{0211C008-A0DB-4184-9FD0-CC8FACA469B7}" srcOrd="1" destOrd="0" presId="urn:microsoft.com/office/officeart/2005/8/layout/process2"/>
    <dgm:cxn modelId="{3FA18F9F-90EE-4E1F-AF09-D576B35F4B70}" type="presParOf" srcId="{65E0CDB3-D587-450B-8235-1D8303068BA2}" destId="{8BD8B242-74DC-4A8F-AE3A-3C31A3576DF4}" srcOrd="0" destOrd="0" presId="urn:microsoft.com/office/officeart/2005/8/layout/process2"/>
    <dgm:cxn modelId="{B67DD75A-61DB-4239-9A47-7D072F0EEA3F}" type="presParOf" srcId="{65E0CDB3-D587-450B-8235-1D8303068BA2}" destId="{45442FBD-FFE4-4128-A890-B7AF514B9D0A}" srcOrd="1" destOrd="0" presId="urn:microsoft.com/office/officeart/2005/8/layout/process2"/>
    <dgm:cxn modelId="{68FBABC7-C039-428F-A8EE-B6117BC74EBC}" type="presParOf" srcId="{45442FBD-FFE4-4128-A890-B7AF514B9D0A}" destId="{0211C008-A0DB-4184-9FD0-CC8FACA469B7}" srcOrd="0" destOrd="0" presId="urn:microsoft.com/office/officeart/2005/8/layout/process2"/>
    <dgm:cxn modelId="{B0410346-38EF-40C8-AE3A-DFB556C1A0FB}" type="presParOf" srcId="{65E0CDB3-D587-450B-8235-1D8303068BA2}" destId="{EEFBA905-D063-4CDA-B829-967A0FF8FCC1}" srcOrd="2" destOrd="0" presId="urn:microsoft.com/office/officeart/2005/8/layout/process2"/>
    <dgm:cxn modelId="{5419CA4E-6482-42A3-BB6F-0AF87BD1B013}" type="presParOf" srcId="{65E0CDB3-D587-450B-8235-1D8303068BA2}" destId="{252EDAB5-A96A-4E8E-A5B4-E0183B6E0C0B}" srcOrd="3" destOrd="0" presId="urn:microsoft.com/office/officeart/2005/8/layout/process2"/>
    <dgm:cxn modelId="{F8DA6DA1-D537-4E3C-B158-7D5352F3AACC}" type="presParOf" srcId="{252EDAB5-A96A-4E8E-A5B4-E0183B6E0C0B}" destId="{427005CC-5FE5-4D11-AE01-A7E82117099B}" srcOrd="0" destOrd="0" presId="urn:microsoft.com/office/officeart/2005/8/layout/process2"/>
    <dgm:cxn modelId="{F3044AED-A053-497A-A6C3-213F4722DB62}" type="presParOf" srcId="{65E0CDB3-D587-450B-8235-1D8303068BA2}" destId="{4A388CA6-402B-4A60-AEA1-9426DE92E9AE}" srcOrd="4" destOrd="0" presId="urn:microsoft.com/office/officeart/2005/8/layout/process2"/>
    <dgm:cxn modelId="{F1D2169B-623B-40D7-BA5B-4B6A7FC01CF3}" type="presParOf" srcId="{65E0CDB3-D587-450B-8235-1D8303068BA2}" destId="{E0F08750-8E10-4655-9C56-336774FA8ED9}" srcOrd="5" destOrd="0" presId="urn:microsoft.com/office/officeart/2005/8/layout/process2"/>
    <dgm:cxn modelId="{E130D909-1B79-4B6E-AC25-C61F8EC0DA22}" type="presParOf" srcId="{E0F08750-8E10-4655-9C56-336774FA8ED9}" destId="{61DBE8FB-0E39-4749-BADC-4AEDC1BCE554}" srcOrd="0" destOrd="0" presId="urn:microsoft.com/office/officeart/2005/8/layout/process2"/>
    <dgm:cxn modelId="{E4A416AE-9CDE-4F46-95D4-F6AB707A28BE}" type="presParOf" srcId="{65E0CDB3-D587-450B-8235-1D8303068BA2}" destId="{4BA1C5DF-A336-47BB-89DA-05AD6C9492BB}" srcOrd="6"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D8B242-74DC-4A8F-AE3A-3C31A3576DF4}">
      <dsp:nvSpPr>
        <dsp:cNvPr id="0" name=""/>
        <dsp:cNvSpPr/>
      </dsp:nvSpPr>
      <dsp:spPr>
        <a:xfrm>
          <a:off x="879867" y="1953"/>
          <a:ext cx="1308027" cy="726682"/>
        </a:xfrm>
        <a:prstGeom prst="roundRect">
          <a:avLst>
            <a:gd name="adj" fmla="val 10000"/>
          </a:avLst>
        </a:prstGeom>
        <a:solidFill>
          <a:srgbClr val="00608F"/>
        </a:solidFill>
        <a:ln w="19050" cap="flat" cmpd="sng" algn="ctr">
          <a:solidFill>
            <a:srgbClr val="00608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tr-TR" sz="2900" kern="1200" dirty="0"/>
            <a:t>Planla</a:t>
          </a:r>
        </a:p>
      </dsp:txBody>
      <dsp:txXfrm>
        <a:off x="901151" y="23237"/>
        <a:ext cx="1265459" cy="684114"/>
      </dsp:txXfrm>
    </dsp:sp>
    <dsp:sp modelId="{45442FBD-FFE4-4128-A890-B7AF514B9D0A}">
      <dsp:nvSpPr>
        <dsp:cNvPr id="0" name=""/>
        <dsp:cNvSpPr/>
      </dsp:nvSpPr>
      <dsp:spPr>
        <a:xfrm rot="5400000">
          <a:off x="1397628" y="746802"/>
          <a:ext cx="272505" cy="327006"/>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tr-TR" sz="1300" kern="1200"/>
        </a:p>
      </dsp:txBody>
      <dsp:txXfrm rot="-5400000">
        <a:off x="1435779" y="774053"/>
        <a:ext cx="196204" cy="190754"/>
      </dsp:txXfrm>
    </dsp:sp>
    <dsp:sp modelId="{EEFBA905-D063-4CDA-B829-967A0FF8FCC1}">
      <dsp:nvSpPr>
        <dsp:cNvPr id="0" name=""/>
        <dsp:cNvSpPr/>
      </dsp:nvSpPr>
      <dsp:spPr>
        <a:xfrm>
          <a:off x="879867" y="1091976"/>
          <a:ext cx="1308027" cy="726682"/>
        </a:xfrm>
        <a:prstGeom prst="roundRect">
          <a:avLst>
            <a:gd name="adj" fmla="val 10000"/>
          </a:avLst>
        </a:prstGeom>
        <a:solidFill>
          <a:srgbClr val="14A4D8"/>
        </a:solidFill>
        <a:ln w="19050" cap="flat" cmpd="sng" algn="ctr">
          <a:solidFill>
            <a:srgbClr val="14A4D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tr-TR" sz="2900" kern="1200" dirty="0"/>
            <a:t>Kodla</a:t>
          </a:r>
        </a:p>
      </dsp:txBody>
      <dsp:txXfrm>
        <a:off x="901151" y="1113260"/>
        <a:ext cx="1265459" cy="684114"/>
      </dsp:txXfrm>
    </dsp:sp>
    <dsp:sp modelId="{252EDAB5-A96A-4E8E-A5B4-E0183B6E0C0B}">
      <dsp:nvSpPr>
        <dsp:cNvPr id="0" name=""/>
        <dsp:cNvSpPr/>
      </dsp:nvSpPr>
      <dsp:spPr>
        <a:xfrm rot="5400000">
          <a:off x="1397628" y="1836826"/>
          <a:ext cx="272505" cy="327006"/>
        </a:xfrm>
        <a:prstGeom prst="rightArrow">
          <a:avLst>
            <a:gd name="adj1" fmla="val 60000"/>
            <a:gd name="adj2" fmla="val 50000"/>
          </a:avLst>
        </a:prstGeom>
        <a:solidFill>
          <a:schemeClr val="accent1">
            <a:shade val="90000"/>
            <a:hueOff val="299641"/>
            <a:satOff val="-29101"/>
            <a:lumOff val="2450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tr-TR" sz="1300" kern="1200"/>
        </a:p>
      </dsp:txBody>
      <dsp:txXfrm rot="-5400000">
        <a:off x="1435779" y="1864077"/>
        <a:ext cx="196204" cy="190754"/>
      </dsp:txXfrm>
    </dsp:sp>
    <dsp:sp modelId="{4A388CA6-402B-4A60-AEA1-9426DE92E9AE}">
      <dsp:nvSpPr>
        <dsp:cNvPr id="0" name=""/>
        <dsp:cNvSpPr/>
      </dsp:nvSpPr>
      <dsp:spPr>
        <a:xfrm>
          <a:off x="879867" y="2182000"/>
          <a:ext cx="1308027" cy="726682"/>
        </a:xfrm>
        <a:prstGeom prst="roundRect">
          <a:avLst>
            <a:gd name="adj" fmla="val 10000"/>
          </a:avLst>
        </a:prstGeom>
        <a:solidFill>
          <a:srgbClr val="14A4D8"/>
        </a:solidFill>
        <a:ln w="19050" cap="flat" cmpd="sng" algn="ctr">
          <a:solidFill>
            <a:srgbClr val="14A4D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tr-TR" sz="2900" kern="1200" dirty="0"/>
            <a:t>Derle</a:t>
          </a:r>
        </a:p>
      </dsp:txBody>
      <dsp:txXfrm>
        <a:off x="901151" y="2203284"/>
        <a:ext cx="1265459" cy="684114"/>
      </dsp:txXfrm>
    </dsp:sp>
    <dsp:sp modelId="{E0F08750-8E10-4655-9C56-336774FA8ED9}">
      <dsp:nvSpPr>
        <dsp:cNvPr id="0" name=""/>
        <dsp:cNvSpPr/>
      </dsp:nvSpPr>
      <dsp:spPr>
        <a:xfrm rot="5400000">
          <a:off x="1397628" y="2926849"/>
          <a:ext cx="272505" cy="327006"/>
        </a:xfrm>
        <a:prstGeom prst="rightArrow">
          <a:avLst>
            <a:gd name="adj1" fmla="val 60000"/>
            <a:gd name="adj2" fmla="val 50000"/>
          </a:avLst>
        </a:prstGeom>
        <a:solidFill>
          <a:schemeClr val="accent1">
            <a:shade val="90000"/>
            <a:hueOff val="599282"/>
            <a:satOff val="-58201"/>
            <a:lumOff val="4901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tr-TR" sz="1300" kern="1200"/>
        </a:p>
      </dsp:txBody>
      <dsp:txXfrm rot="-5400000">
        <a:off x="1435779" y="2954100"/>
        <a:ext cx="196204" cy="190754"/>
      </dsp:txXfrm>
    </dsp:sp>
    <dsp:sp modelId="{4BA1C5DF-A336-47BB-89DA-05AD6C9492BB}">
      <dsp:nvSpPr>
        <dsp:cNvPr id="0" name=""/>
        <dsp:cNvSpPr/>
      </dsp:nvSpPr>
      <dsp:spPr>
        <a:xfrm>
          <a:off x="879867" y="3272023"/>
          <a:ext cx="1308027" cy="726682"/>
        </a:xfrm>
        <a:prstGeom prst="roundRect">
          <a:avLst>
            <a:gd name="adj" fmla="val 10000"/>
          </a:avLst>
        </a:prstGeom>
        <a:solidFill>
          <a:srgbClr val="3B9AFB"/>
        </a:solidFill>
        <a:ln w="19050" cap="flat" cmpd="sng" algn="ctr">
          <a:solidFill>
            <a:srgbClr val="3B9AF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tr-TR" sz="2900" kern="1200" dirty="0"/>
            <a:t>Test Et</a:t>
          </a:r>
        </a:p>
      </dsp:txBody>
      <dsp:txXfrm>
        <a:off x="901151" y="3293307"/>
        <a:ext cx="1265459" cy="6841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D8B242-74DC-4A8F-AE3A-3C31A3576DF4}">
      <dsp:nvSpPr>
        <dsp:cNvPr id="0" name=""/>
        <dsp:cNvSpPr/>
      </dsp:nvSpPr>
      <dsp:spPr>
        <a:xfrm>
          <a:off x="879867" y="1953"/>
          <a:ext cx="1308027" cy="726682"/>
        </a:xfrm>
        <a:prstGeom prst="roundRect">
          <a:avLst>
            <a:gd name="adj" fmla="val 10000"/>
          </a:avLst>
        </a:prstGeom>
        <a:solidFill>
          <a:srgbClr val="00608F"/>
        </a:solidFill>
        <a:ln w="19050" cap="flat" cmpd="sng" algn="ctr">
          <a:solidFill>
            <a:srgbClr val="00608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dirty="0"/>
            <a:t>Paketle</a:t>
          </a:r>
        </a:p>
      </dsp:txBody>
      <dsp:txXfrm>
        <a:off x="901151" y="23237"/>
        <a:ext cx="1265459" cy="684114"/>
      </dsp:txXfrm>
    </dsp:sp>
    <dsp:sp modelId="{45442FBD-FFE4-4128-A890-B7AF514B9D0A}">
      <dsp:nvSpPr>
        <dsp:cNvPr id="0" name=""/>
        <dsp:cNvSpPr/>
      </dsp:nvSpPr>
      <dsp:spPr>
        <a:xfrm rot="5400000">
          <a:off x="1397628" y="746802"/>
          <a:ext cx="272505" cy="327006"/>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tr-TR" sz="1300" kern="1200"/>
        </a:p>
      </dsp:txBody>
      <dsp:txXfrm rot="-5400000">
        <a:off x="1435779" y="774053"/>
        <a:ext cx="196204" cy="190754"/>
      </dsp:txXfrm>
    </dsp:sp>
    <dsp:sp modelId="{EEFBA905-D063-4CDA-B829-967A0FF8FCC1}">
      <dsp:nvSpPr>
        <dsp:cNvPr id="0" name=""/>
        <dsp:cNvSpPr/>
      </dsp:nvSpPr>
      <dsp:spPr>
        <a:xfrm>
          <a:off x="879867" y="1091976"/>
          <a:ext cx="1308027" cy="726682"/>
        </a:xfrm>
        <a:prstGeom prst="roundRect">
          <a:avLst>
            <a:gd name="adj" fmla="val 10000"/>
          </a:avLst>
        </a:prstGeom>
        <a:solidFill>
          <a:srgbClr val="14A4D8"/>
        </a:solidFill>
        <a:ln w="19050" cap="flat" cmpd="sng" algn="ctr">
          <a:solidFill>
            <a:srgbClr val="14A4D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dirty="0"/>
            <a:t>Dağıt</a:t>
          </a:r>
        </a:p>
      </dsp:txBody>
      <dsp:txXfrm>
        <a:off x="901151" y="1113260"/>
        <a:ext cx="1265459" cy="684114"/>
      </dsp:txXfrm>
    </dsp:sp>
    <dsp:sp modelId="{252EDAB5-A96A-4E8E-A5B4-E0183B6E0C0B}">
      <dsp:nvSpPr>
        <dsp:cNvPr id="0" name=""/>
        <dsp:cNvSpPr/>
      </dsp:nvSpPr>
      <dsp:spPr>
        <a:xfrm rot="5400000">
          <a:off x="1397628" y="1836826"/>
          <a:ext cx="272505" cy="327006"/>
        </a:xfrm>
        <a:prstGeom prst="rightArrow">
          <a:avLst>
            <a:gd name="adj1" fmla="val 60000"/>
            <a:gd name="adj2" fmla="val 50000"/>
          </a:avLst>
        </a:prstGeom>
        <a:solidFill>
          <a:schemeClr val="accent1">
            <a:shade val="90000"/>
            <a:hueOff val="299641"/>
            <a:satOff val="-29101"/>
            <a:lumOff val="2450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tr-TR" sz="1300" kern="1200"/>
        </a:p>
      </dsp:txBody>
      <dsp:txXfrm rot="-5400000">
        <a:off x="1435779" y="1864077"/>
        <a:ext cx="196204" cy="190754"/>
      </dsp:txXfrm>
    </dsp:sp>
    <dsp:sp modelId="{4A388CA6-402B-4A60-AEA1-9426DE92E9AE}">
      <dsp:nvSpPr>
        <dsp:cNvPr id="0" name=""/>
        <dsp:cNvSpPr/>
      </dsp:nvSpPr>
      <dsp:spPr>
        <a:xfrm>
          <a:off x="879867" y="2182000"/>
          <a:ext cx="1308027" cy="726682"/>
        </a:xfrm>
        <a:prstGeom prst="roundRect">
          <a:avLst>
            <a:gd name="adj" fmla="val 10000"/>
          </a:avLst>
        </a:prstGeom>
        <a:solidFill>
          <a:srgbClr val="14A4D8"/>
        </a:solidFill>
        <a:ln w="19050" cap="flat" cmpd="sng" algn="ctr">
          <a:solidFill>
            <a:srgbClr val="14A4D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dirty="0"/>
            <a:t>Yönet</a:t>
          </a:r>
        </a:p>
      </dsp:txBody>
      <dsp:txXfrm>
        <a:off x="901151" y="2203284"/>
        <a:ext cx="1265459" cy="684114"/>
      </dsp:txXfrm>
    </dsp:sp>
    <dsp:sp modelId="{E0F08750-8E10-4655-9C56-336774FA8ED9}">
      <dsp:nvSpPr>
        <dsp:cNvPr id="0" name=""/>
        <dsp:cNvSpPr/>
      </dsp:nvSpPr>
      <dsp:spPr>
        <a:xfrm rot="5400000">
          <a:off x="1397628" y="2926849"/>
          <a:ext cx="272505" cy="327006"/>
        </a:xfrm>
        <a:prstGeom prst="rightArrow">
          <a:avLst>
            <a:gd name="adj1" fmla="val 60000"/>
            <a:gd name="adj2" fmla="val 50000"/>
          </a:avLst>
        </a:prstGeom>
        <a:solidFill>
          <a:schemeClr val="accent1">
            <a:shade val="90000"/>
            <a:hueOff val="599282"/>
            <a:satOff val="-58201"/>
            <a:lumOff val="4901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tr-TR" sz="1300" kern="1200"/>
        </a:p>
      </dsp:txBody>
      <dsp:txXfrm rot="-5400000">
        <a:off x="1435779" y="2954100"/>
        <a:ext cx="196204" cy="190754"/>
      </dsp:txXfrm>
    </dsp:sp>
    <dsp:sp modelId="{4BA1C5DF-A336-47BB-89DA-05AD6C9492BB}">
      <dsp:nvSpPr>
        <dsp:cNvPr id="0" name=""/>
        <dsp:cNvSpPr/>
      </dsp:nvSpPr>
      <dsp:spPr>
        <a:xfrm>
          <a:off x="879867" y="3272023"/>
          <a:ext cx="1308027" cy="726682"/>
        </a:xfrm>
        <a:prstGeom prst="roundRect">
          <a:avLst>
            <a:gd name="adj" fmla="val 10000"/>
          </a:avLst>
        </a:prstGeom>
        <a:solidFill>
          <a:srgbClr val="3B9AFB"/>
        </a:solidFill>
        <a:ln w="19050" cap="flat" cmpd="sng" algn="ctr">
          <a:solidFill>
            <a:srgbClr val="3B9AF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dirty="0"/>
            <a:t>İzle</a:t>
          </a:r>
        </a:p>
      </dsp:txBody>
      <dsp:txXfrm>
        <a:off x="901151" y="3293307"/>
        <a:ext cx="1265459" cy="684114"/>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591688-A465-4D7C-B67A-184D6854C209}" type="datetimeFigureOut">
              <a:rPr lang="tr-TR" smtClean="0"/>
              <a:t>16.04.2026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9EB285-117E-49C3-B37F-B41B280FF23A}" type="slidenum">
              <a:rPr lang="tr-TR" smtClean="0"/>
              <a:t>‹#›</a:t>
            </a:fld>
            <a:endParaRPr lang="tr-TR"/>
          </a:p>
        </p:txBody>
      </p:sp>
    </p:spTree>
    <p:extLst>
      <p:ext uri="{BB962C8B-B14F-4D97-AF65-F5344CB8AC3E}">
        <p14:creationId xmlns:p14="http://schemas.microsoft.com/office/powerpoint/2010/main" val="539140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odefresh.io/learn/ci-cd/ci-cd-tools-16-tools-delivery-pros-must-know-about/"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dirty="0"/>
          </a:p>
        </p:txBody>
      </p:sp>
      <p:sp>
        <p:nvSpPr>
          <p:cNvPr id="4" name="Slide Number Placeholder 3"/>
          <p:cNvSpPr>
            <a:spLocks noGrp="1"/>
          </p:cNvSpPr>
          <p:nvPr>
            <p:ph type="sldNum" sz="quarter" idx="10"/>
          </p:nvPr>
        </p:nvSpPr>
        <p:spPr/>
        <p:txBody>
          <a:bodyPr/>
          <a:lstStyle/>
          <a:p>
            <a:fld id="{6101C5E1-D8E9-464D-A93E-CE21651935A7}"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dirty="0"/>
          </a:p>
        </p:txBody>
      </p:sp>
      <p:sp>
        <p:nvSpPr>
          <p:cNvPr id="4" name="Slide Number Placeholder 3"/>
          <p:cNvSpPr>
            <a:spLocks noGrp="1"/>
          </p:cNvSpPr>
          <p:nvPr>
            <p:ph type="sldNum" sz="quarter" idx="10"/>
          </p:nvPr>
        </p:nvSpPr>
        <p:spPr/>
        <p:txBody>
          <a:bodyPr/>
          <a:lstStyle/>
          <a:p>
            <a:fld id="{6101C5E1-D8E9-464D-A93E-CE21651935A7}"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43A65-CF03-8BC2-0836-E7973C948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81454-D7C1-F1F0-80F3-FF98FF4F019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C9291F9-0CF9-4274-55BE-75A544457ADF}"/>
              </a:ext>
            </a:extLst>
          </p:cNvPr>
          <p:cNvSpPr>
            <a:spLocks noGrp="1"/>
          </p:cNvSpPr>
          <p:nvPr>
            <p:ph type="body" idx="1"/>
          </p:nvPr>
        </p:nvSpPr>
        <p:spPr/>
        <p:txBody>
          <a:bodyPr>
            <a:normAutofit fontScale="95000"/>
          </a:bodyPr>
          <a:lstStyle/>
          <a:p>
            <a:pPr>
              <a:lnSpc>
                <a:spcPct val="110000"/>
              </a:lnSpc>
            </a:pPr>
            <a:r>
              <a:rPr lang="tr-TR" dirty="0"/>
              <a:t>CI/CD, yazılımı </a:t>
            </a:r>
            <a:r>
              <a:rPr lang="tr-TR" b="1" dirty="0"/>
              <a:t>daha sık, daha güvenli ve daha otomatik</a:t>
            </a:r>
            <a:r>
              <a:rPr lang="tr-TR" dirty="0"/>
              <a:t> şekilde üretime çıkarabilmek için kullanılan bir </a:t>
            </a:r>
            <a:r>
              <a:rPr lang="tr-TR" dirty="0" err="1"/>
              <a:t>DevOps</a:t>
            </a:r>
            <a:r>
              <a:rPr lang="tr-TR" dirty="0"/>
              <a:t> yaklaşımıdır.</a:t>
            </a:r>
          </a:p>
          <a:p>
            <a:pPr>
              <a:lnSpc>
                <a:spcPct val="110000"/>
              </a:lnSpc>
            </a:pPr>
            <a:endParaRPr lang="tr-TR" sz="1200" dirty="0"/>
          </a:p>
          <a:p>
            <a:r>
              <a:rPr lang="tr-TR" dirty="0" err="1"/>
              <a:t>DevOps</a:t>
            </a:r>
            <a:r>
              <a:rPr lang="tr-TR" dirty="0"/>
              <a:t>, yazılım geliştirme (</a:t>
            </a:r>
            <a:r>
              <a:rPr lang="tr-TR" b="1" dirty="0"/>
              <a:t>Dev</a:t>
            </a:r>
            <a:r>
              <a:rPr lang="tr-TR" dirty="0"/>
              <a:t>) ile sistem/operasyon (</a:t>
            </a:r>
            <a:r>
              <a:rPr lang="tr-TR" b="1" dirty="0" err="1"/>
              <a:t>Ops</a:t>
            </a:r>
            <a:r>
              <a:rPr lang="tr-TR" dirty="0"/>
              <a:t>) ekiplerinin (ve süreçlerinin) </a:t>
            </a:r>
            <a:r>
              <a:rPr lang="tr-TR" b="1" dirty="0"/>
              <a:t>tek bir akışta</a:t>
            </a:r>
            <a:r>
              <a:rPr lang="tr-TR" dirty="0"/>
              <a:t> birlikte çalışmasını hedefleyen bir </a:t>
            </a:r>
            <a:r>
              <a:rPr lang="tr-TR" b="1" dirty="0"/>
              <a:t>kültür + pratikler + araçlar</a:t>
            </a:r>
            <a:r>
              <a:rPr lang="tr-TR" dirty="0"/>
              <a:t> bütünüdür.</a:t>
            </a:r>
          </a:p>
          <a:p>
            <a:r>
              <a:rPr lang="tr-TR" dirty="0"/>
              <a:t>Amaç: Yazılımı </a:t>
            </a:r>
            <a:r>
              <a:rPr lang="tr-TR" b="1" dirty="0"/>
              <a:t>daha hızlı</a:t>
            </a:r>
            <a:r>
              <a:rPr lang="tr-TR" dirty="0"/>
              <a:t>, </a:t>
            </a:r>
            <a:r>
              <a:rPr lang="tr-TR" b="1" dirty="0"/>
              <a:t>daha güvenli</a:t>
            </a:r>
            <a:r>
              <a:rPr lang="tr-TR" dirty="0"/>
              <a:t> ve </a:t>
            </a:r>
            <a:r>
              <a:rPr lang="tr-TR" b="1" dirty="0"/>
              <a:t>daha stabil</a:t>
            </a:r>
            <a:r>
              <a:rPr lang="tr-TR" dirty="0"/>
              <a:t> şekilde üretime alıp işletmek.</a:t>
            </a:r>
          </a:p>
          <a:p>
            <a:pPr>
              <a:lnSpc>
                <a:spcPct val="110000"/>
              </a:lnSpc>
            </a:pPr>
            <a:endParaRPr lang="tr-TR" sz="1200" dirty="0"/>
          </a:p>
        </p:txBody>
      </p:sp>
      <p:sp>
        <p:nvSpPr>
          <p:cNvPr id="4" name="Slide Number Placeholder 3">
            <a:extLst>
              <a:ext uri="{FF2B5EF4-FFF2-40B4-BE49-F238E27FC236}">
                <a16:creationId xmlns:a16="http://schemas.microsoft.com/office/drawing/2014/main" id="{72BD2457-448D-50CE-F9FC-DD6E7D4A36B2}"/>
              </a:ext>
            </a:extLst>
          </p:cNvPr>
          <p:cNvSpPr>
            <a:spLocks noGrp="1"/>
          </p:cNvSpPr>
          <p:nvPr>
            <p:ph type="sldNum" sz="quarter" idx="10"/>
          </p:nvPr>
        </p:nvSpPr>
        <p:spPr/>
        <p:txBody>
          <a:bodyPr/>
          <a:lstStyle/>
          <a:p>
            <a:fld id="{6101C5E1-D8E9-464D-A93E-CE21651935A7}" type="slidenum">
              <a:rPr lang="en-US" smtClean="0"/>
              <a:t>3</a:t>
            </a:fld>
            <a:endParaRPr lang="en-US"/>
          </a:p>
        </p:txBody>
      </p:sp>
    </p:spTree>
    <p:extLst>
      <p:ext uri="{BB962C8B-B14F-4D97-AF65-F5344CB8AC3E}">
        <p14:creationId xmlns:p14="http://schemas.microsoft.com/office/powerpoint/2010/main" val="332630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79CB8-62E5-90DC-1F71-E980A07F28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DF5B3-3949-DF2D-DD69-679CB75A7AB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22F5BAA-96B3-3918-2C72-48EC177DB606}"/>
              </a:ext>
            </a:extLst>
          </p:cNvPr>
          <p:cNvSpPr>
            <a:spLocks noGrp="1"/>
          </p:cNvSpPr>
          <p:nvPr>
            <p:ph type="body" idx="1"/>
          </p:nvPr>
        </p:nvSpPr>
        <p:spPr/>
        <p:txBody>
          <a:bodyPr>
            <a:normAutofit fontScale="95000"/>
          </a:bodyPr>
          <a:lstStyle/>
          <a:p>
            <a:r>
              <a:rPr lang="tr-TR" b="1" dirty="0"/>
              <a:t>CI (</a:t>
            </a:r>
            <a:r>
              <a:rPr lang="tr-TR" b="1" dirty="0" err="1"/>
              <a:t>Continuous</a:t>
            </a:r>
            <a:r>
              <a:rPr lang="tr-TR" b="1" dirty="0"/>
              <a:t> Integration) – Sürekli Entegrasyon</a:t>
            </a:r>
          </a:p>
          <a:p>
            <a:r>
              <a:rPr lang="tr-TR" dirty="0"/>
              <a:t>Geliştiricilerin yaptığı kod değişiklikleri ana koda düzenli olarak entegre edilir ve her değişiklikte otomatik süreçler çalışır:</a:t>
            </a:r>
          </a:p>
          <a:p>
            <a:r>
              <a:rPr lang="tr-TR" dirty="0"/>
              <a:t>kodu </a:t>
            </a:r>
            <a:r>
              <a:rPr lang="tr-TR" b="1" dirty="0"/>
              <a:t>derle (</a:t>
            </a:r>
            <a:r>
              <a:rPr lang="tr-TR" b="1" dirty="0" err="1"/>
              <a:t>build</a:t>
            </a:r>
            <a:r>
              <a:rPr lang="tr-TR" b="1" dirty="0"/>
              <a:t>)</a:t>
            </a:r>
            <a:endParaRPr lang="tr-TR" dirty="0"/>
          </a:p>
          <a:p>
            <a:r>
              <a:rPr lang="tr-TR" b="1" dirty="0"/>
              <a:t>testleri çalıştır</a:t>
            </a:r>
            <a:endParaRPr lang="tr-TR" dirty="0"/>
          </a:p>
          <a:p>
            <a:r>
              <a:rPr lang="tr-TR" dirty="0"/>
              <a:t>kalite kontrolleri/analizler</a:t>
            </a:r>
          </a:p>
          <a:p>
            <a:r>
              <a:rPr lang="tr-TR" dirty="0"/>
              <a:t>sonuçta bir </a:t>
            </a:r>
            <a:r>
              <a:rPr lang="tr-TR" b="1" dirty="0" err="1"/>
              <a:t>artifact</a:t>
            </a:r>
            <a:r>
              <a:rPr lang="tr-TR" b="1" dirty="0"/>
              <a:t>/paket</a:t>
            </a:r>
            <a:r>
              <a:rPr lang="tr-TR" dirty="0"/>
              <a:t> üret (</a:t>
            </a:r>
            <a:r>
              <a:rPr lang="tr-TR" dirty="0" err="1"/>
              <a:t>örn</a:t>
            </a:r>
            <a:r>
              <a:rPr lang="tr-TR" dirty="0"/>
              <a:t>. </a:t>
            </a:r>
            <a:r>
              <a:rPr lang="tr-TR" dirty="0" err="1"/>
              <a:t>publish</a:t>
            </a:r>
            <a:r>
              <a:rPr lang="tr-TR" dirty="0"/>
              <a:t> çıktısı, </a:t>
            </a:r>
            <a:r>
              <a:rPr lang="tr-TR" dirty="0" err="1"/>
              <a:t>NuGet</a:t>
            </a:r>
            <a:r>
              <a:rPr lang="tr-TR" dirty="0"/>
              <a:t> paketi, </a:t>
            </a:r>
            <a:r>
              <a:rPr lang="tr-TR" dirty="0" err="1"/>
              <a:t>Docker</a:t>
            </a:r>
            <a:r>
              <a:rPr lang="tr-TR" dirty="0"/>
              <a:t> </a:t>
            </a:r>
            <a:r>
              <a:rPr lang="tr-TR" dirty="0" err="1"/>
              <a:t>image</a:t>
            </a:r>
            <a:r>
              <a:rPr lang="tr-TR" dirty="0"/>
              <a:t>)</a:t>
            </a:r>
          </a:p>
          <a:p>
            <a:endParaRPr lang="tr-TR" dirty="0"/>
          </a:p>
          <a:p>
            <a:r>
              <a:rPr lang="tr-TR" dirty="0"/>
              <a:t>Amaç: Hataları </a:t>
            </a:r>
            <a:r>
              <a:rPr lang="tr-TR" b="1" dirty="0"/>
              <a:t>erken yakalamak</a:t>
            </a:r>
            <a:r>
              <a:rPr lang="tr-TR" dirty="0"/>
              <a:t> ve “bende çalışıyor” problemlerini azaltmak.</a:t>
            </a:r>
          </a:p>
        </p:txBody>
      </p:sp>
      <p:sp>
        <p:nvSpPr>
          <p:cNvPr id="4" name="Slide Number Placeholder 3">
            <a:extLst>
              <a:ext uri="{FF2B5EF4-FFF2-40B4-BE49-F238E27FC236}">
                <a16:creationId xmlns:a16="http://schemas.microsoft.com/office/drawing/2014/main" id="{D7D801AC-FC30-CF7A-CA31-D7E0BCD2C47C}"/>
              </a:ext>
            </a:extLst>
          </p:cNvPr>
          <p:cNvSpPr>
            <a:spLocks noGrp="1"/>
          </p:cNvSpPr>
          <p:nvPr>
            <p:ph type="sldNum" sz="quarter" idx="10"/>
          </p:nvPr>
        </p:nvSpPr>
        <p:spPr/>
        <p:txBody>
          <a:bodyPr/>
          <a:lstStyle/>
          <a:p>
            <a:fld id="{6101C5E1-D8E9-464D-A93E-CE21651935A7}" type="slidenum">
              <a:rPr lang="en-US" smtClean="0"/>
              <a:t>4</a:t>
            </a:fld>
            <a:endParaRPr lang="en-US"/>
          </a:p>
        </p:txBody>
      </p:sp>
    </p:spTree>
    <p:extLst>
      <p:ext uri="{BB962C8B-B14F-4D97-AF65-F5344CB8AC3E}">
        <p14:creationId xmlns:p14="http://schemas.microsoft.com/office/powerpoint/2010/main" val="2857622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4814-6D4B-846B-79BE-B4D2F62779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A5B47C-B27A-8033-E14F-B49B7FE80AE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55C0A82-7907-9CD8-D6A7-1655B4873B65}"/>
              </a:ext>
            </a:extLst>
          </p:cNvPr>
          <p:cNvSpPr>
            <a:spLocks noGrp="1"/>
          </p:cNvSpPr>
          <p:nvPr>
            <p:ph type="body" idx="1"/>
          </p:nvPr>
        </p:nvSpPr>
        <p:spPr/>
        <p:txBody>
          <a:bodyPr>
            <a:normAutofit fontScale="95000"/>
          </a:bodyPr>
          <a:lstStyle/>
          <a:p>
            <a:r>
              <a:rPr lang="tr-TR" b="1" dirty="0"/>
              <a:t>CD (</a:t>
            </a:r>
            <a:r>
              <a:rPr lang="tr-TR" b="1" dirty="0" err="1"/>
              <a:t>Continuous</a:t>
            </a:r>
            <a:r>
              <a:rPr lang="tr-TR" b="1" dirty="0"/>
              <a:t> Delivery / </a:t>
            </a:r>
            <a:r>
              <a:rPr lang="tr-TR" b="1" dirty="0" err="1"/>
              <a:t>Continuous</a:t>
            </a:r>
            <a:r>
              <a:rPr lang="tr-TR" b="1" dirty="0"/>
              <a:t> Deployment) – Sürekli Teslimat / Sürekli Dağıtım</a:t>
            </a:r>
          </a:p>
          <a:p>
            <a:r>
              <a:rPr lang="tr-TR" dirty="0" err="1"/>
              <a:t>CI’ın</a:t>
            </a:r>
            <a:r>
              <a:rPr lang="tr-TR" dirty="0"/>
              <a:t> ürettiği </a:t>
            </a:r>
            <a:r>
              <a:rPr lang="tr-TR" dirty="0" err="1"/>
              <a:t>artifact’leri</a:t>
            </a:r>
            <a:r>
              <a:rPr lang="tr-TR" dirty="0"/>
              <a:t> alıp </a:t>
            </a:r>
            <a:r>
              <a:rPr lang="tr-TR" b="1" dirty="0"/>
              <a:t>ortamlara (dev/test/</a:t>
            </a:r>
            <a:r>
              <a:rPr lang="tr-TR" b="1" dirty="0" err="1"/>
              <a:t>stage</a:t>
            </a:r>
            <a:r>
              <a:rPr lang="tr-TR" b="1" dirty="0"/>
              <a:t>/</a:t>
            </a:r>
            <a:r>
              <a:rPr lang="tr-TR" b="1" dirty="0" err="1"/>
              <a:t>prod</a:t>
            </a:r>
            <a:r>
              <a:rPr lang="tr-TR" b="1" dirty="0"/>
              <a:t>)</a:t>
            </a:r>
            <a:r>
              <a:rPr lang="tr-TR" dirty="0"/>
              <a:t> otomatik şekilde taşır.</a:t>
            </a:r>
          </a:p>
          <a:p>
            <a:r>
              <a:rPr lang="tr-TR" b="1" dirty="0" err="1"/>
              <a:t>Continuous</a:t>
            </a:r>
            <a:r>
              <a:rPr lang="tr-TR" b="1" dirty="0"/>
              <a:t> Delivery (Sürekli Teslimat):</a:t>
            </a:r>
            <a:r>
              <a:rPr lang="tr-TR" dirty="0"/>
              <a:t> Üretime çıkış genelde </a:t>
            </a:r>
            <a:r>
              <a:rPr lang="tr-TR" i="1" dirty="0"/>
              <a:t>onayla</a:t>
            </a:r>
            <a:r>
              <a:rPr lang="tr-TR" dirty="0"/>
              <a:t> gibi bir adımla tetiklenir.</a:t>
            </a:r>
          </a:p>
          <a:p>
            <a:r>
              <a:rPr lang="tr-TR" b="1" dirty="0" err="1"/>
              <a:t>Continuous</a:t>
            </a:r>
            <a:r>
              <a:rPr lang="tr-TR" b="1" dirty="0"/>
              <a:t> Deployment (Sürekli Dağıtım):</a:t>
            </a:r>
            <a:r>
              <a:rPr lang="tr-TR" dirty="0"/>
              <a:t> Üretime çıkış da dahil her şey </a:t>
            </a:r>
            <a:r>
              <a:rPr lang="tr-TR" i="1" dirty="0"/>
              <a:t>tam otomatik</a:t>
            </a:r>
            <a:r>
              <a:rPr lang="tr-TR" dirty="0"/>
              <a:t> ilerler.</a:t>
            </a:r>
          </a:p>
          <a:p>
            <a:r>
              <a:rPr lang="tr-TR" dirty="0"/>
              <a:t>Bu süreç; bir veya daha fazla ortama </a:t>
            </a:r>
            <a:r>
              <a:rPr lang="tr-TR" dirty="0" err="1"/>
              <a:t>deploy</a:t>
            </a:r>
            <a:r>
              <a:rPr lang="tr-TR" dirty="0"/>
              <a:t> + doğrulama testleri ile kaliteyi artırmayı hedefler.</a:t>
            </a:r>
          </a:p>
        </p:txBody>
      </p:sp>
      <p:sp>
        <p:nvSpPr>
          <p:cNvPr id="4" name="Slide Number Placeholder 3">
            <a:extLst>
              <a:ext uri="{FF2B5EF4-FFF2-40B4-BE49-F238E27FC236}">
                <a16:creationId xmlns:a16="http://schemas.microsoft.com/office/drawing/2014/main" id="{70D3F8A6-FBF4-24AE-F8F1-3B2B80B7FA3A}"/>
              </a:ext>
            </a:extLst>
          </p:cNvPr>
          <p:cNvSpPr>
            <a:spLocks noGrp="1"/>
          </p:cNvSpPr>
          <p:nvPr>
            <p:ph type="sldNum" sz="quarter" idx="10"/>
          </p:nvPr>
        </p:nvSpPr>
        <p:spPr/>
        <p:txBody>
          <a:bodyPr/>
          <a:lstStyle/>
          <a:p>
            <a:fld id="{6101C5E1-D8E9-464D-A93E-CE21651935A7}" type="slidenum">
              <a:rPr lang="en-US" smtClean="0"/>
              <a:t>5</a:t>
            </a:fld>
            <a:endParaRPr lang="en-US"/>
          </a:p>
        </p:txBody>
      </p:sp>
    </p:spTree>
    <p:extLst>
      <p:ext uri="{BB962C8B-B14F-4D97-AF65-F5344CB8AC3E}">
        <p14:creationId xmlns:p14="http://schemas.microsoft.com/office/powerpoint/2010/main" val="1804248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C852B-4D09-5680-81BF-19B0607EF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314186-2C26-37E4-84A5-026C49000C3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26187C05-273C-72D8-634E-8674A637EFB0}"/>
              </a:ext>
            </a:extLst>
          </p:cNvPr>
          <p:cNvSpPr>
            <a:spLocks noGrp="1"/>
          </p:cNvSpPr>
          <p:nvPr>
            <p:ph type="body" idx="1"/>
          </p:nvPr>
        </p:nvSpPr>
        <p:spPr/>
        <p:txBody>
          <a:bodyPr>
            <a:normAutofit fontScale="95000"/>
          </a:bodyPr>
          <a:lstStyle/>
          <a:p>
            <a:r>
              <a:rPr lang="en-US" dirty="0">
                <a:hlinkClick r:id="rId3"/>
              </a:rPr>
              <a:t>CI/CD Tools: 16 Tools Delivery Pros Must Know About</a:t>
            </a:r>
            <a:endParaRPr lang="tr-TR" sz="1200" b="1"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CD81BE9-0895-11B1-C92A-E97081CD1996}"/>
              </a:ext>
            </a:extLst>
          </p:cNvPr>
          <p:cNvSpPr>
            <a:spLocks noGrp="1"/>
          </p:cNvSpPr>
          <p:nvPr>
            <p:ph type="sldNum" sz="quarter" idx="10"/>
          </p:nvPr>
        </p:nvSpPr>
        <p:spPr/>
        <p:txBody>
          <a:bodyPr/>
          <a:lstStyle/>
          <a:p>
            <a:fld id="{6101C5E1-D8E9-464D-A93E-CE21651935A7}" type="slidenum">
              <a:rPr lang="en-US" smtClean="0"/>
              <a:t>6</a:t>
            </a:fld>
            <a:endParaRPr lang="en-US"/>
          </a:p>
        </p:txBody>
      </p:sp>
    </p:spTree>
    <p:extLst>
      <p:ext uri="{BB962C8B-B14F-4D97-AF65-F5344CB8AC3E}">
        <p14:creationId xmlns:p14="http://schemas.microsoft.com/office/powerpoint/2010/main" val="595722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EC4FA-3378-7A3F-1061-0FF234E469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8EE864-10E9-7B2B-F4AC-D14907513CA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4E30732-A973-DA78-97E2-1F5EA5BF41D1}"/>
              </a:ext>
            </a:extLst>
          </p:cNvPr>
          <p:cNvSpPr>
            <a:spLocks noGrp="1"/>
          </p:cNvSpPr>
          <p:nvPr>
            <p:ph type="body" idx="1"/>
          </p:nvPr>
        </p:nvSpPr>
        <p:spPr/>
        <p:txBody>
          <a:bodyPr>
            <a:normAutofit fontScale="92500" lnSpcReduction="20000"/>
          </a:bodyPr>
          <a:lstStyle/>
          <a:p>
            <a:r>
              <a:rPr lang="tr-TR" b="1" dirty="0"/>
              <a:t>1) </a:t>
            </a:r>
            <a:r>
              <a:rPr lang="tr-TR" b="1" dirty="0" err="1"/>
              <a:t>PR’da</a:t>
            </a:r>
            <a:r>
              <a:rPr lang="tr-TR" b="1" dirty="0"/>
              <a:t> otomatik </a:t>
            </a:r>
            <a:r>
              <a:rPr lang="tr-TR" b="1" dirty="0" err="1"/>
              <a:t>build</a:t>
            </a:r>
            <a:r>
              <a:rPr lang="tr-TR" b="1" dirty="0"/>
              <a:t> + test</a:t>
            </a:r>
            <a:br>
              <a:rPr lang="tr-TR" dirty="0"/>
            </a:br>
            <a:r>
              <a:rPr lang="tr-TR" dirty="0" err="1"/>
              <a:t>Pull</a:t>
            </a:r>
            <a:r>
              <a:rPr lang="tr-TR" dirty="0"/>
              <a:t> </a:t>
            </a:r>
            <a:r>
              <a:rPr lang="tr-TR" dirty="0" err="1"/>
              <a:t>Request</a:t>
            </a:r>
            <a:r>
              <a:rPr lang="tr-TR" dirty="0"/>
              <a:t> açıldığında </a:t>
            </a:r>
            <a:r>
              <a:rPr lang="tr-TR" dirty="0" err="1"/>
              <a:t>pipeline</a:t>
            </a:r>
            <a:r>
              <a:rPr lang="tr-TR" dirty="0"/>
              <a:t> otomatik çalışır: projeyi derler, </a:t>
            </a:r>
            <a:r>
              <a:rPr lang="tr-TR" dirty="0" err="1"/>
              <a:t>unit</a:t>
            </a:r>
            <a:r>
              <a:rPr lang="tr-TR" dirty="0"/>
              <a:t> testleri koşturur, temel kalite kontrollerini (</a:t>
            </a:r>
            <a:r>
              <a:rPr lang="tr-TR" dirty="0" err="1"/>
              <a:t>lint</a:t>
            </a:r>
            <a:r>
              <a:rPr lang="tr-TR" dirty="0"/>
              <a:t>/format) ve gerekirse güvenlik taramalarını yapar. Amaç, hatayı “</a:t>
            </a:r>
            <a:r>
              <a:rPr lang="tr-TR" dirty="0" err="1"/>
              <a:t>merge</a:t>
            </a:r>
            <a:r>
              <a:rPr lang="tr-TR" dirty="0"/>
              <a:t>” olmadan yakalayıp </a:t>
            </a:r>
            <a:r>
              <a:rPr lang="tr-TR" dirty="0" err="1"/>
              <a:t>code</a:t>
            </a:r>
            <a:r>
              <a:rPr lang="tr-TR" dirty="0"/>
              <a:t> </a:t>
            </a:r>
            <a:r>
              <a:rPr lang="tr-TR" dirty="0" err="1"/>
              <a:t>review’u</a:t>
            </a:r>
            <a:r>
              <a:rPr lang="tr-TR" dirty="0"/>
              <a:t> hızlandırmaktır.</a:t>
            </a:r>
          </a:p>
          <a:p>
            <a:r>
              <a:rPr lang="tr-TR" b="1" dirty="0"/>
              <a:t>2) </a:t>
            </a:r>
            <a:r>
              <a:rPr lang="tr-TR" b="1" dirty="0" err="1"/>
              <a:t>Staging</a:t>
            </a:r>
            <a:r>
              <a:rPr lang="tr-TR" b="1" dirty="0"/>
              <a:t>/Preview ortamlarda doğrulama</a:t>
            </a:r>
            <a:br>
              <a:rPr lang="tr-TR" dirty="0"/>
            </a:br>
            <a:r>
              <a:rPr lang="tr-TR" dirty="0" err="1"/>
              <a:t>Merge</a:t>
            </a:r>
            <a:r>
              <a:rPr lang="tr-TR" dirty="0"/>
              <a:t> sonrası ya da PR bazlı “</a:t>
            </a:r>
            <a:r>
              <a:rPr lang="tr-TR" dirty="0" err="1"/>
              <a:t>preview</a:t>
            </a:r>
            <a:r>
              <a:rPr lang="tr-TR" dirty="0"/>
              <a:t>” ortamda uygulama gerçek ortama yakın koşullarda test edilir. QA, ürün sahibi veya ekip burada akışları dener; </a:t>
            </a:r>
            <a:r>
              <a:rPr lang="tr-TR" dirty="0" err="1"/>
              <a:t>smoke</a:t>
            </a:r>
            <a:r>
              <a:rPr lang="tr-TR" dirty="0"/>
              <a:t> test/e2e testlerle “</a:t>
            </a:r>
            <a:r>
              <a:rPr lang="tr-TR" dirty="0" err="1"/>
              <a:t>prod’a</a:t>
            </a:r>
            <a:r>
              <a:rPr lang="tr-TR" dirty="0"/>
              <a:t> çıkabilir” kararı daha güvenli alınır.</a:t>
            </a:r>
          </a:p>
          <a:p>
            <a:r>
              <a:rPr lang="tr-TR" b="1" dirty="0"/>
              <a:t>3) </a:t>
            </a:r>
            <a:r>
              <a:rPr lang="tr-TR" b="1" dirty="0" err="1"/>
              <a:t>Prod</a:t>
            </a:r>
            <a:r>
              <a:rPr lang="tr-TR" b="1" dirty="0"/>
              <a:t> dağıtım (slot / </a:t>
            </a:r>
            <a:r>
              <a:rPr lang="tr-TR" b="1" dirty="0" err="1"/>
              <a:t>blue-green</a:t>
            </a:r>
            <a:r>
              <a:rPr lang="tr-TR" b="1" dirty="0"/>
              <a:t> / </a:t>
            </a:r>
            <a:r>
              <a:rPr lang="tr-TR" b="1" dirty="0" err="1"/>
              <a:t>canary</a:t>
            </a:r>
            <a:r>
              <a:rPr lang="tr-TR" b="1" dirty="0"/>
              <a:t>)</a:t>
            </a:r>
            <a:br>
              <a:rPr lang="tr-TR" dirty="0"/>
            </a:br>
            <a:r>
              <a:rPr lang="tr-TR" dirty="0" err="1"/>
              <a:t>Prod’a</a:t>
            </a:r>
            <a:r>
              <a:rPr lang="tr-TR" dirty="0"/>
              <a:t> tek seferde büyük riskle çıkmak yerine kontrollü dağıtım yapılır. Slot/</a:t>
            </a:r>
            <a:r>
              <a:rPr lang="tr-TR" dirty="0" err="1"/>
              <a:t>blue-green</a:t>
            </a:r>
            <a:r>
              <a:rPr lang="tr-TR" dirty="0"/>
              <a:t> ile yeni sürüm ayrı ortamda ayağa kalkar, sağlık kontrolleri geçince trafik yönlendirilir. </a:t>
            </a:r>
            <a:r>
              <a:rPr lang="tr-TR" dirty="0" err="1"/>
              <a:t>Canary’de</a:t>
            </a:r>
            <a:r>
              <a:rPr lang="tr-TR" dirty="0"/>
              <a:t> trafik önce %1–%10 gibi küçük bir kısımda denenir, metrikler iyi ise kademeli artırılır.</a:t>
            </a:r>
          </a:p>
          <a:p>
            <a:r>
              <a:rPr lang="tr-TR" b="1" dirty="0"/>
              <a:t>4) DB </a:t>
            </a:r>
            <a:r>
              <a:rPr lang="tr-TR" b="1" dirty="0" err="1"/>
              <a:t>migration</a:t>
            </a:r>
            <a:r>
              <a:rPr lang="tr-TR" b="1" dirty="0"/>
              <a:t> ve </a:t>
            </a:r>
            <a:r>
              <a:rPr lang="tr-TR" b="1" dirty="0" err="1"/>
              <a:t>config</a:t>
            </a:r>
            <a:r>
              <a:rPr lang="tr-TR" b="1" dirty="0"/>
              <a:t> yönetimi</a:t>
            </a:r>
            <a:br>
              <a:rPr lang="tr-TR" dirty="0"/>
            </a:br>
            <a:r>
              <a:rPr lang="tr-TR" dirty="0"/>
              <a:t>Sürümle birlikte </a:t>
            </a:r>
            <a:r>
              <a:rPr lang="tr-TR" dirty="0" err="1"/>
              <a:t>veritabanı</a:t>
            </a:r>
            <a:r>
              <a:rPr lang="tr-TR" dirty="0"/>
              <a:t> şema değişiklikleri (EF </a:t>
            </a:r>
            <a:r>
              <a:rPr lang="tr-TR" dirty="0" err="1"/>
              <a:t>migration</a:t>
            </a:r>
            <a:r>
              <a:rPr lang="tr-TR" dirty="0"/>
              <a:t> vb.) otomatik ve sıralı uygulanır. </a:t>
            </a:r>
            <a:r>
              <a:rPr lang="tr-TR" dirty="0" err="1"/>
              <a:t>Config’ler</a:t>
            </a:r>
            <a:r>
              <a:rPr lang="tr-TR" dirty="0"/>
              <a:t> ortam bazlı yönetilir (Dev/</a:t>
            </a:r>
            <a:r>
              <a:rPr lang="tr-TR" dirty="0" err="1"/>
              <a:t>Staging</a:t>
            </a:r>
            <a:r>
              <a:rPr lang="tr-TR" dirty="0"/>
              <a:t>/</a:t>
            </a:r>
            <a:r>
              <a:rPr lang="tr-TR" dirty="0" err="1"/>
              <a:t>Prod</a:t>
            </a:r>
            <a:r>
              <a:rPr lang="tr-TR" dirty="0"/>
              <a:t>), </a:t>
            </a:r>
            <a:r>
              <a:rPr lang="tr-TR" dirty="0" err="1"/>
              <a:t>secrets</a:t>
            </a:r>
            <a:r>
              <a:rPr lang="tr-TR" dirty="0"/>
              <a:t> güvenli kasalarda tutulur; böylece “</a:t>
            </a:r>
            <a:r>
              <a:rPr lang="tr-TR" dirty="0" err="1"/>
              <a:t>prod’da</a:t>
            </a:r>
            <a:r>
              <a:rPr lang="tr-TR" dirty="0"/>
              <a:t> </a:t>
            </a:r>
            <a:r>
              <a:rPr lang="tr-TR" dirty="0" err="1"/>
              <a:t>connection</a:t>
            </a:r>
            <a:r>
              <a:rPr lang="tr-TR" dirty="0"/>
              <a:t> </a:t>
            </a:r>
            <a:r>
              <a:rPr lang="tr-TR" dirty="0" err="1"/>
              <a:t>string</a:t>
            </a:r>
            <a:r>
              <a:rPr lang="tr-TR" dirty="0"/>
              <a:t> yanlış” gibi kazalar azaltılır.</a:t>
            </a:r>
          </a:p>
          <a:p>
            <a:r>
              <a:rPr lang="tr-TR" b="1" dirty="0"/>
              <a:t>5) </a:t>
            </a:r>
            <a:r>
              <a:rPr lang="tr-TR" b="1" dirty="0" err="1"/>
              <a:t>NuGet</a:t>
            </a:r>
            <a:r>
              <a:rPr lang="tr-TR" b="1" dirty="0"/>
              <a:t> / </a:t>
            </a:r>
            <a:r>
              <a:rPr lang="tr-TR" b="1" dirty="0" err="1"/>
              <a:t>Docker</a:t>
            </a:r>
            <a:r>
              <a:rPr lang="tr-TR" b="1" dirty="0"/>
              <a:t> paket yayınlama</a:t>
            </a:r>
            <a:br>
              <a:rPr lang="tr-TR" dirty="0"/>
            </a:br>
            <a:r>
              <a:rPr lang="tr-TR" dirty="0"/>
              <a:t>Ortak kütüphaneler </a:t>
            </a:r>
            <a:r>
              <a:rPr lang="tr-TR" dirty="0" err="1"/>
              <a:t>versiyonlanıp</a:t>
            </a:r>
            <a:r>
              <a:rPr lang="tr-TR" dirty="0"/>
              <a:t> </a:t>
            </a:r>
            <a:r>
              <a:rPr lang="tr-TR" dirty="0" err="1"/>
              <a:t>NuGet</a:t>
            </a:r>
            <a:r>
              <a:rPr lang="tr-TR" dirty="0"/>
              <a:t> </a:t>
            </a:r>
            <a:r>
              <a:rPr lang="tr-TR" dirty="0" err="1"/>
              <a:t>feed’e</a:t>
            </a:r>
            <a:r>
              <a:rPr lang="tr-TR" dirty="0"/>
              <a:t> </a:t>
            </a:r>
            <a:r>
              <a:rPr lang="tr-TR" dirty="0" err="1"/>
              <a:t>publish</a:t>
            </a:r>
            <a:r>
              <a:rPr lang="tr-TR" dirty="0"/>
              <a:t> edilir; servisler </a:t>
            </a:r>
            <a:r>
              <a:rPr lang="tr-TR" dirty="0" err="1"/>
              <a:t>container</a:t>
            </a:r>
            <a:r>
              <a:rPr lang="tr-TR" dirty="0"/>
              <a:t> ise </a:t>
            </a:r>
            <a:r>
              <a:rPr lang="tr-TR" dirty="0" err="1"/>
              <a:t>Docker</a:t>
            </a:r>
            <a:r>
              <a:rPr lang="tr-TR" dirty="0"/>
              <a:t> </a:t>
            </a:r>
            <a:r>
              <a:rPr lang="tr-TR" dirty="0" err="1"/>
              <a:t>image</a:t>
            </a:r>
            <a:r>
              <a:rPr lang="tr-TR" dirty="0"/>
              <a:t> </a:t>
            </a:r>
            <a:r>
              <a:rPr lang="tr-TR" dirty="0" err="1"/>
              <a:t>build</a:t>
            </a:r>
            <a:r>
              <a:rPr lang="tr-TR" dirty="0"/>
              <a:t> edilip </a:t>
            </a:r>
            <a:r>
              <a:rPr lang="tr-TR" dirty="0" err="1"/>
              <a:t>registry’ye</a:t>
            </a:r>
            <a:r>
              <a:rPr lang="tr-TR" dirty="0"/>
              <a:t> itilir. Böylece her sürüm izlenebilir, geri dönüş yapılabilir ve başka projeler aynı standart paketleri kullanır.</a:t>
            </a:r>
          </a:p>
          <a:p>
            <a:r>
              <a:rPr lang="tr-TR" b="1" dirty="0"/>
              <a:t>6) </a:t>
            </a:r>
            <a:r>
              <a:rPr lang="tr-TR" b="1" dirty="0" err="1"/>
              <a:t>Monitoring</a:t>
            </a:r>
            <a:r>
              <a:rPr lang="tr-TR" b="1" dirty="0"/>
              <a:t> + </a:t>
            </a:r>
            <a:r>
              <a:rPr lang="tr-TR" b="1" dirty="0" err="1"/>
              <a:t>rollback</a:t>
            </a:r>
            <a:r>
              <a:rPr lang="tr-TR" b="1" dirty="0"/>
              <a:t> ile güvenli geri dönüş</a:t>
            </a:r>
            <a:br>
              <a:rPr lang="tr-TR" dirty="0"/>
            </a:br>
            <a:r>
              <a:rPr lang="tr-TR" dirty="0" err="1"/>
              <a:t>Deploy</a:t>
            </a:r>
            <a:r>
              <a:rPr lang="tr-TR" dirty="0"/>
              <a:t> sonrası </a:t>
            </a:r>
            <a:r>
              <a:rPr lang="tr-TR" dirty="0" err="1"/>
              <a:t>health</a:t>
            </a:r>
            <a:r>
              <a:rPr lang="tr-TR" dirty="0"/>
              <a:t> </a:t>
            </a:r>
            <a:r>
              <a:rPr lang="tr-TR" dirty="0" err="1"/>
              <a:t>check</a:t>
            </a:r>
            <a:r>
              <a:rPr lang="tr-TR" dirty="0"/>
              <a:t>, log/</a:t>
            </a:r>
            <a:r>
              <a:rPr lang="tr-TR" dirty="0" err="1"/>
              <a:t>metric</a:t>
            </a:r>
            <a:r>
              <a:rPr lang="tr-TR" dirty="0"/>
              <a:t>/</a:t>
            </a:r>
            <a:r>
              <a:rPr lang="tr-TR" dirty="0" err="1"/>
              <a:t>alert</a:t>
            </a:r>
            <a:r>
              <a:rPr lang="tr-TR" dirty="0"/>
              <a:t> takibi (</a:t>
            </a:r>
            <a:r>
              <a:rPr lang="tr-TR" dirty="0" err="1"/>
              <a:t>latency</a:t>
            </a:r>
            <a:r>
              <a:rPr lang="tr-TR" dirty="0"/>
              <a:t>, </a:t>
            </a:r>
            <a:r>
              <a:rPr lang="tr-TR" dirty="0" err="1"/>
              <a:t>error</a:t>
            </a:r>
            <a:r>
              <a:rPr lang="tr-TR" dirty="0"/>
              <a:t> rate, CPU vb.) ile sürüm izlenir. Sorun tespit edilirse otomatik ya da tek tıkla önceki </a:t>
            </a:r>
            <a:r>
              <a:rPr lang="tr-TR" dirty="0" err="1"/>
              <a:t>artifact</a:t>
            </a:r>
            <a:r>
              <a:rPr lang="tr-TR" dirty="0"/>
              <a:t>/</a:t>
            </a:r>
            <a:r>
              <a:rPr lang="tr-TR" dirty="0" err="1"/>
              <a:t>image’a</a:t>
            </a:r>
            <a:r>
              <a:rPr lang="tr-TR" dirty="0"/>
              <a:t> dönülür; amaç kesintiyi ve müşteri etkisini minimuma indirmektir.</a:t>
            </a:r>
          </a:p>
          <a:p>
            <a:endParaRPr dirty="0"/>
          </a:p>
        </p:txBody>
      </p:sp>
      <p:sp>
        <p:nvSpPr>
          <p:cNvPr id="4" name="Slide Number Placeholder 3">
            <a:extLst>
              <a:ext uri="{FF2B5EF4-FFF2-40B4-BE49-F238E27FC236}">
                <a16:creationId xmlns:a16="http://schemas.microsoft.com/office/drawing/2014/main" id="{F85DBBF2-1EE4-D83F-33DB-FD9D2815D066}"/>
              </a:ext>
            </a:extLst>
          </p:cNvPr>
          <p:cNvSpPr>
            <a:spLocks noGrp="1"/>
          </p:cNvSpPr>
          <p:nvPr>
            <p:ph type="sldNum" sz="quarter" idx="10"/>
          </p:nvPr>
        </p:nvSpPr>
        <p:spPr/>
        <p:txBody>
          <a:bodyPr/>
          <a:lstStyle/>
          <a:p>
            <a:fld id="{6101C5E1-D8E9-464D-A93E-CE21651935A7}" type="slidenum">
              <a:rPr lang="en-US" smtClean="0"/>
              <a:t>7</a:t>
            </a:fld>
            <a:endParaRPr lang="en-US"/>
          </a:p>
        </p:txBody>
      </p:sp>
    </p:spTree>
    <p:extLst>
      <p:ext uri="{BB962C8B-B14F-4D97-AF65-F5344CB8AC3E}">
        <p14:creationId xmlns:p14="http://schemas.microsoft.com/office/powerpoint/2010/main" val="3899451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E35BA-8973-6AC8-CE1B-0D29A5B4D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AA7365-E1D5-45BC-719C-278FE8F67A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B604B9-4206-1E70-34F4-6870D6475FA8}"/>
              </a:ext>
            </a:extLst>
          </p:cNvPr>
          <p:cNvSpPr>
            <a:spLocks noGrp="1"/>
          </p:cNvSpPr>
          <p:nvPr>
            <p:ph type="body" idx="1"/>
          </p:nvPr>
        </p:nvSpPr>
        <p:spPr/>
        <p:txBody>
          <a:bodyPr>
            <a:normAutofit/>
          </a:bodyPr>
          <a:lstStyle/>
          <a:p>
            <a:endParaRPr/>
          </a:p>
        </p:txBody>
      </p:sp>
      <p:sp>
        <p:nvSpPr>
          <p:cNvPr id="4" name="Slide Number Placeholder 3">
            <a:extLst>
              <a:ext uri="{FF2B5EF4-FFF2-40B4-BE49-F238E27FC236}">
                <a16:creationId xmlns:a16="http://schemas.microsoft.com/office/drawing/2014/main" id="{E3668A0F-EF27-A932-9899-C8E681B419DC}"/>
              </a:ext>
            </a:extLst>
          </p:cNvPr>
          <p:cNvSpPr>
            <a:spLocks noGrp="1"/>
          </p:cNvSpPr>
          <p:nvPr>
            <p:ph type="sldNum" sz="quarter" idx="10"/>
          </p:nvPr>
        </p:nvSpPr>
        <p:spPr/>
        <p:txBody>
          <a:bodyPr/>
          <a:lstStyle/>
          <a:p>
            <a:fld id="{6101C5E1-D8E9-464D-A93E-CE21651935A7}" type="slidenum">
              <a:rPr lang="en-US" smtClean="0"/>
              <a:t>8</a:t>
            </a:fld>
            <a:endParaRPr lang="en-US"/>
          </a:p>
        </p:txBody>
      </p:sp>
    </p:spTree>
    <p:extLst>
      <p:ext uri="{BB962C8B-B14F-4D97-AF65-F5344CB8AC3E}">
        <p14:creationId xmlns:p14="http://schemas.microsoft.com/office/powerpoint/2010/main" val="462001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D7EC4-5E19-8AC1-ED8A-0A3D6BD249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334E7F-EF8B-30BB-D4D5-1F5543166A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688F0E-0105-0EAE-F949-4EE0BB0CF868}"/>
              </a:ext>
            </a:extLst>
          </p:cNvPr>
          <p:cNvSpPr>
            <a:spLocks noGrp="1"/>
          </p:cNvSpPr>
          <p:nvPr>
            <p:ph type="body" idx="1"/>
          </p:nvPr>
        </p:nvSpPr>
        <p:spPr/>
        <p:txBody>
          <a:bodyPr>
            <a:normAutofit/>
          </a:bodyPr>
          <a:lstStyle/>
          <a:p>
            <a:endParaRPr dirty="0"/>
          </a:p>
        </p:txBody>
      </p:sp>
      <p:sp>
        <p:nvSpPr>
          <p:cNvPr id="4" name="Slide Number Placeholder 3">
            <a:extLst>
              <a:ext uri="{FF2B5EF4-FFF2-40B4-BE49-F238E27FC236}">
                <a16:creationId xmlns:a16="http://schemas.microsoft.com/office/drawing/2014/main" id="{931DA5C0-5775-D678-3E56-D998B9F58E3B}"/>
              </a:ext>
            </a:extLst>
          </p:cNvPr>
          <p:cNvSpPr>
            <a:spLocks noGrp="1"/>
          </p:cNvSpPr>
          <p:nvPr>
            <p:ph type="sldNum" sz="quarter" idx="10"/>
          </p:nvPr>
        </p:nvSpPr>
        <p:spPr/>
        <p:txBody>
          <a:bodyPr/>
          <a:lstStyle/>
          <a:p>
            <a:fld id="{6101C5E1-D8E9-464D-A93E-CE21651935A7}" type="slidenum">
              <a:rPr lang="en-US" smtClean="0"/>
              <a:t>9</a:t>
            </a:fld>
            <a:endParaRPr lang="en-US"/>
          </a:p>
        </p:txBody>
      </p:sp>
    </p:spTree>
    <p:extLst>
      <p:ext uri="{BB962C8B-B14F-4D97-AF65-F5344CB8AC3E}">
        <p14:creationId xmlns:p14="http://schemas.microsoft.com/office/powerpoint/2010/main" val="2618322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F4EE2-C276-1ADF-1053-41AC774FD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8BC86D-E598-426E-1F49-1C5C950456F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2C518544-C4FD-A211-AA9B-4F0343E5FCF2}"/>
              </a:ext>
            </a:extLst>
          </p:cNvPr>
          <p:cNvSpPr>
            <a:spLocks noGrp="1"/>
          </p:cNvSpPr>
          <p:nvPr>
            <p:ph type="body" idx="1"/>
          </p:nvPr>
        </p:nvSpPr>
        <p:spPr/>
        <p:txBody>
          <a:bodyPr>
            <a:normAutofit fontScale="95000"/>
          </a:bodyPr>
          <a:lstStyle/>
          <a:p>
            <a:pPr>
              <a:lnSpc>
                <a:spcPct val="110000"/>
              </a:lnSpc>
            </a:pPr>
            <a:r>
              <a:rPr lang="tr-TR" sz="1200" b="0" i="0" dirty="0">
                <a:solidFill>
                  <a:srgbClr val="17253D"/>
                </a:solidFill>
                <a:effectLst/>
                <a:latin typeface="Segoe UI Variable Text" pitchFamily="2" charset="0"/>
              </a:rPr>
              <a:t>Azure, en sevdiğimiz diller, çerçeveler ve açık kaynaklı çözümler ile sınıfının en iyisi araçları kullanarak yenilikçi uygulamalar ve yapay zeka destekli çözümler oluşturmamıza yardımcı olmak için tasarlanmış kapsamlı ve güvenilir bir bulut platformudur.</a:t>
            </a:r>
            <a:endParaRPr lang="tr-TR" sz="1200" dirty="0"/>
          </a:p>
        </p:txBody>
      </p:sp>
      <p:sp>
        <p:nvSpPr>
          <p:cNvPr id="4" name="Slide Number Placeholder 3">
            <a:extLst>
              <a:ext uri="{FF2B5EF4-FFF2-40B4-BE49-F238E27FC236}">
                <a16:creationId xmlns:a16="http://schemas.microsoft.com/office/drawing/2014/main" id="{BD5CCBCE-5E3D-4F90-9FDB-942D9796AE8D}"/>
              </a:ext>
            </a:extLst>
          </p:cNvPr>
          <p:cNvSpPr>
            <a:spLocks noGrp="1"/>
          </p:cNvSpPr>
          <p:nvPr>
            <p:ph type="sldNum" sz="quarter" idx="10"/>
          </p:nvPr>
        </p:nvSpPr>
        <p:spPr/>
        <p:txBody>
          <a:bodyPr/>
          <a:lstStyle/>
          <a:p>
            <a:fld id="{6101C5E1-D8E9-464D-A93E-CE21651935A7}" type="slidenum">
              <a:rPr lang="en-US" smtClean="0"/>
              <a:t>10</a:t>
            </a:fld>
            <a:endParaRPr lang="en-US"/>
          </a:p>
        </p:txBody>
      </p:sp>
    </p:spTree>
    <p:extLst>
      <p:ext uri="{BB962C8B-B14F-4D97-AF65-F5344CB8AC3E}">
        <p14:creationId xmlns:p14="http://schemas.microsoft.com/office/powerpoint/2010/main" val="2482347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CA252-7012-F448-B6DC-9BBC3DB9B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974BB2-9623-AE75-D666-D6F3418492B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06E5E73-73FD-EB1D-4B6D-095FECCBA57F}"/>
              </a:ext>
            </a:extLst>
          </p:cNvPr>
          <p:cNvSpPr>
            <a:spLocks noGrp="1"/>
          </p:cNvSpPr>
          <p:nvPr>
            <p:ph type="body" idx="1"/>
          </p:nvPr>
        </p:nvSpPr>
        <p:spPr/>
        <p:txBody>
          <a:bodyPr>
            <a:normAutofit/>
          </a:bodyPr>
          <a:lstStyle/>
          <a:p>
            <a:r>
              <a:rPr lang="tr-TR" sz="1200" b="1" i="0" kern="1200" dirty="0">
                <a:solidFill>
                  <a:schemeClr val="tx1"/>
                </a:solidFill>
                <a:effectLst/>
                <a:latin typeface="+mn-lt"/>
                <a:ea typeface="+mn-ea"/>
                <a:cs typeface="+mn-cs"/>
              </a:rPr>
              <a:t>Otomatik ölçeklendirme</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Sanal Makine Ölçek Kümeleri ile talebe veya tanımlı programlara göre binlerce </a:t>
            </a:r>
            <a:r>
              <a:rPr lang="tr-TR" sz="1200" b="0" i="0" kern="1200" dirty="0" err="1">
                <a:solidFill>
                  <a:schemeClr val="tx1"/>
                </a:solidFill>
                <a:effectLst/>
                <a:latin typeface="+mn-lt"/>
                <a:ea typeface="+mn-ea"/>
                <a:cs typeface="+mn-cs"/>
              </a:rPr>
              <a:t>VM'ye</a:t>
            </a:r>
            <a:r>
              <a:rPr lang="tr-TR" sz="1200" b="0" i="0" kern="1200" dirty="0">
                <a:solidFill>
                  <a:schemeClr val="tx1"/>
                </a:solidFill>
                <a:effectLst/>
                <a:latin typeface="+mn-lt"/>
                <a:ea typeface="+mn-ea"/>
                <a:cs typeface="+mn-cs"/>
              </a:rPr>
              <a:t> kadar otomatik ölçeklendirme yapın.</a:t>
            </a:r>
          </a:p>
          <a:p>
            <a:r>
              <a:rPr lang="tr-TR" sz="1200" b="1" i="0" kern="1200" dirty="0">
                <a:solidFill>
                  <a:schemeClr val="tx1"/>
                </a:solidFill>
                <a:effectLst/>
                <a:latin typeface="+mn-lt"/>
                <a:ea typeface="+mn-ea"/>
                <a:cs typeface="+mn-cs"/>
              </a:rPr>
              <a:t>Birden çok işletim sistemi desteği</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Özel bir VM deneyimi için Linux, Windows ve diğer işletim sistemi seçeneklerinden birini belirleyin.</a:t>
            </a:r>
          </a:p>
          <a:p>
            <a:r>
              <a:rPr lang="tr-TR" sz="1200" b="1" i="0" kern="1200" dirty="0">
                <a:solidFill>
                  <a:schemeClr val="tx1"/>
                </a:solidFill>
                <a:effectLst/>
                <a:latin typeface="+mn-lt"/>
                <a:ea typeface="+mn-ea"/>
                <a:cs typeface="+mn-cs"/>
              </a:rPr>
              <a:t>Yerleşik izleme ve yönetim</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Performansı gerçek zamanlı olarak izleyin ve Azure İzleyici ve Application </a:t>
            </a:r>
            <a:r>
              <a:rPr lang="tr-TR" sz="1200" b="0" i="0" kern="1200" dirty="0" err="1">
                <a:solidFill>
                  <a:schemeClr val="tx1"/>
                </a:solidFill>
                <a:effectLst/>
                <a:latin typeface="+mn-lt"/>
                <a:ea typeface="+mn-ea"/>
                <a:cs typeface="+mn-cs"/>
              </a:rPr>
              <a:t>Insights'ı</a:t>
            </a:r>
            <a:r>
              <a:rPr lang="tr-TR" sz="1200" b="0" i="0" kern="1200" dirty="0">
                <a:solidFill>
                  <a:schemeClr val="tx1"/>
                </a:solidFill>
                <a:effectLst/>
                <a:latin typeface="+mn-lt"/>
                <a:ea typeface="+mn-ea"/>
                <a:cs typeface="+mn-cs"/>
              </a:rPr>
              <a:t> kullanarak VM yönetimini otomatikleştirin.</a:t>
            </a:r>
          </a:p>
          <a:p>
            <a:r>
              <a:rPr lang="tr-TR" sz="1200" b="1" i="0" kern="1200" dirty="0">
                <a:solidFill>
                  <a:schemeClr val="tx1"/>
                </a:solidFill>
                <a:effectLst/>
                <a:latin typeface="+mn-lt"/>
                <a:ea typeface="+mn-ea"/>
                <a:cs typeface="+mn-cs"/>
              </a:rPr>
              <a:t>Hızlı yedekleme ve geri yükleme</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Azure </a:t>
            </a:r>
            <a:r>
              <a:rPr lang="tr-TR" sz="1200" b="0" i="0" kern="1200" dirty="0" err="1">
                <a:solidFill>
                  <a:schemeClr val="tx1"/>
                </a:solidFill>
                <a:effectLst/>
                <a:latin typeface="+mn-lt"/>
                <a:ea typeface="+mn-ea"/>
                <a:cs typeface="+mn-cs"/>
              </a:rPr>
              <a:t>Backup</a:t>
            </a:r>
            <a:r>
              <a:rPr lang="tr-TR" sz="1200" b="0" i="0" kern="1200" dirty="0">
                <a:solidFill>
                  <a:schemeClr val="tx1"/>
                </a:solidFill>
                <a:effectLst/>
                <a:latin typeface="+mn-lt"/>
                <a:ea typeface="+mn-ea"/>
                <a:cs typeface="+mn-cs"/>
              </a:rPr>
              <a:t> ve hızlı olağanüstü durum kurtarma çözümleriyle iş sürekliliğini sağlayın.</a:t>
            </a:r>
          </a:p>
          <a:p>
            <a:r>
              <a:rPr lang="tr-TR" sz="1200" b="1" i="0" kern="1200" dirty="0">
                <a:solidFill>
                  <a:schemeClr val="tx1"/>
                </a:solidFill>
                <a:effectLst/>
                <a:latin typeface="+mn-lt"/>
                <a:ea typeface="+mn-ea"/>
                <a:cs typeface="+mn-cs"/>
              </a:rPr>
              <a:t>Hızlandırılmış performans</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Azure </a:t>
            </a:r>
            <a:r>
              <a:rPr lang="tr-TR" sz="1200" b="0" i="0" kern="1200" dirty="0" err="1">
                <a:solidFill>
                  <a:schemeClr val="tx1"/>
                </a:solidFill>
                <a:effectLst/>
                <a:latin typeface="+mn-lt"/>
                <a:ea typeface="+mn-ea"/>
                <a:cs typeface="+mn-cs"/>
              </a:rPr>
              <a:t>Boost</a:t>
            </a:r>
            <a:r>
              <a:rPr lang="tr-TR" sz="1200" b="0" i="0" kern="1200" dirty="0">
                <a:solidFill>
                  <a:schemeClr val="tx1"/>
                </a:solidFill>
                <a:effectLst/>
                <a:latin typeface="+mn-lt"/>
                <a:ea typeface="+mn-ea"/>
                <a:cs typeface="+mn-cs"/>
              </a:rPr>
              <a:t> özel donanımı ve iyileştirilmiş hiper yönetici tasarımıyla ağ ve depolama performansını iyileştirin.</a:t>
            </a:r>
          </a:p>
          <a:p>
            <a:r>
              <a:rPr lang="tr-TR" sz="1200" b="1" i="0" kern="1200" dirty="0">
                <a:solidFill>
                  <a:schemeClr val="tx1"/>
                </a:solidFill>
                <a:effectLst/>
                <a:latin typeface="+mn-lt"/>
                <a:ea typeface="+mn-ea"/>
                <a:cs typeface="+mn-cs"/>
              </a:rPr>
              <a:t>Yapay zeka ve yüksek performanslı bilgi işlem (HPC)</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Azure'da GPU özellikli ve HPC için iyileştirilmiş sanal makineler ile en son teknoloji yapay zeka ve performans uygulamaları oluşturun.</a:t>
            </a:r>
          </a:p>
          <a:p>
            <a:endParaRPr lang="tr-TR" sz="1200" b="0" i="0" kern="1200" dirty="0">
              <a:solidFill>
                <a:schemeClr val="tx1"/>
              </a:solidFill>
              <a:effectLst/>
              <a:latin typeface="+mn-lt"/>
              <a:ea typeface="+mn-ea"/>
              <a:cs typeface="+mn-cs"/>
            </a:endParaRPr>
          </a:p>
          <a:p>
            <a:endParaRPr lang="tr-TR" sz="1200" b="0" i="0" kern="1200" dirty="0">
              <a:solidFill>
                <a:schemeClr val="tx1"/>
              </a:solidFill>
              <a:effectLst/>
              <a:latin typeface="+mn-lt"/>
              <a:ea typeface="+mn-ea"/>
              <a:cs typeface="+mn-cs"/>
            </a:endParaRPr>
          </a:p>
          <a:p>
            <a:endParaRPr lang="tr-TR" sz="1200" b="0" i="0" kern="1200" dirty="0">
              <a:solidFill>
                <a:schemeClr val="tx1"/>
              </a:solidFill>
              <a:effectLst/>
              <a:latin typeface="+mn-lt"/>
              <a:ea typeface="+mn-ea"/>
              <a:cs typeface="+mn-cs"/>
            </a:endParaRPr>
          </a:p>
          <a:p>
            <a:endParaRPr lang="tr-TR" sz="1200" b="0" i="0" kern="1200" dirty="0">
              <a:solidFill>
                <a:schemeClr val="tx1"/>
              </a:solidFill>
              <a:effectLst/>
              <a:latin typeface="+mn-lt"/>
              <a:ea typeface="+mn-ea"/>
              <a:cs typeface="+mn-cs"/>
            </a:endParaRPr>
          </a:p>
          <a:p>
            <a:endParaRPr dirty="0"/>
          </a:p>
        </p:txBody>
      </p:sp>
      <p:sp>
        <p:nvSpPr>
          <p:cNvPr id="4" name="Slide Number Placeholder 3">
            <a:extLst>
              <a:ext uri="{FF2B5EF4-FFF2-40B4-BE49-F238E27FC236}">
                <a16:creationId xmlns:a16="http://schemas.microsoft.com/office/drawing/2014/main" id="{0F7A351A-F6E9-3193-D879-0BE64D03EADF}"/>
              </a:ext>
            </a:extLst>
          </p:cNvPr>
          <p:cNvSpPr>
            <a:spLocks noGrp="1"/>
          </p:cNvSpPr>
          <p:nvPr>
            <p:ph type="sldNum" sz="quarter" idx="10"/>
          </p:nvPr>
        </p:nvSpPr>
        <p:spPr/>
        <p:txBody>
          <a:bodyPr/>
          <a:lstStyle/>
          <a:p>
            <a:fld id="{6101C5E1-D8E9-464D-A93E-CE21651935A7}" type="slidenum">
              <a:rPr lang="en-US" smtClean="0"/>
              <a:t>11</a:t>
            </a:fld>
            <a:endParaRPr lang="en-US"/>
          </a:p>
        </p:txBody>
      </p:sp>
    </p:spTree>
    <p:extLst>
      <p:ext uri="{BB962C8B-B14F-4D97-AF65-F5344CB8AC3E}">
        <p14:creationId xmlns:p14="http://schemas.microsoft.com/office/powerpoint/2010/main" val="1305302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5BB65-9690-982F-2E74-1DD1F546B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CFF127-AED4-8FF1-222F-CB4D6284B56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7C24D5B-38AE-4EDB-1065-7CBE74F143DF}"/>
              </a:ext>
            </a:extLst>
          </p:cNvPr>
          <p:cNvSpPr>
            <a:spLocks noGrp="1"/>
          </p:cNvSpPr>
          <p:nvPr>
            <p:ph type="body" idx="1"/>
          </p:nvPr>
        </p:nvSpPr>
        <p:spPr/>
        <p:txBody>
          <a:bodyPr>
            <a:normAutofit/>
          </a:bodyPr>
          <a:lstStyle/>
          <a:p>
            <a:r>
              <a:rPr lang="tr-TR" dirty="0"/>
              <a:t>Azure’da </a:t>
            </a:r>
            <a:r>
              <a:rPr lang="tr-TR" b="1" dirty="0"/>
              <a:t>SKU</a:t>
            </a:r>
            <a:r>
              <a:rPr lang="tr-TR" dirty="0"/>
              <a:t>, bir hizmetin </a:t>
            </a:r>
            <a:r>
              <a:rPr lang="tr-TR" b="1" dirty="0"/>
              <a:t>hangi “paket/plan/katman + kapasite/özellik” kombinasyonu</a:t>
            </a:r>
            <a:r>
              <a:rPr lang="tr-TR" dirty="0"/>
              <a:t> ile sunulduğunu belirleyen </a:t>
            </a:r>
            <a:r>
              <a:rPr lang="tr-TR" b="1" dirty="0"/>
              <a:t>benzersiz seçenek kodu</a:t>
            </a:r>
            <a:r>
              <a:rPr lang="tr-TR" dirty="0"/>
              <a:t>dur. Genel açılımı </a:t>
            </a:r>
            <a:r>
              <a:rPr lang="tr-TR" b="1" dirty="0" err="1"/>
              <a:t>Stock</a:t>
            </a:r>
            <a:r>
              <a:rPr lang="tr-TR" b="1" dirty="0"/>
              <a:t> </a:t>
            </a:r>
            <a:r>
              <a:rPr lang="tr-TR" b="1" dirty="0" err="1"/>
              <a:t>Keeping</a:t>
            </a:r>
            <a:r>
              <a:rPr lang="tr-TR" b="1" dirty="0"/>
              <a:t> </a:t>
            </a:r>
            <a:r>
              <a:rPr lang="tr-TR" b="1" dirty="0" err="1"/>
              <a:t>Unit</a:t>
            </a:r>
            <a:r>
              <a:rPr lang="tr-TR" b="1" dirty="0"/>
              <a:t> (Stok Tutma Birimi)</a:t>
            </a:r>
            <a:r>
              <a:rPr lang="tr-TR" dirty="0"/>
              <a:t>.</a:t>
            </a:r>
            <a:endParaRPr dirty="0"/>
          </a:p>
        </p:txBody>
      </p:sp>
      <p:sp>
        <p:nvSpPr>
          <p:cNvPr id="4" name="Slide Number Placeholder 3">
            <a:extLst>
              <a:ext uri="{FF2B5EF4-FFF2-40B4-BE49-F238E27FC236}">
                <a16:creationId xmlns:a16="http://schemas.microsoft.com/office/drawing/2014/main" id="{EF78FEC7-B7BD-C7BF-7C3D-3017130BF905}"/>
              </a:ext>
            </a:extLst>
          </p:cNvPr>
          <p:cNvSpPr>
            <a:spLocks noGrp="1"/>
          </p:cNvSpPr>
          <p:nvPr>
            <p:ph type="sldNum" sz="quarter" idx="10"/>
          </p:nvPr>
        </p:nvSpPr>
        <p:spPr/>
        <p:txBody>
          <a:bodyPr/>
          <a:lstStyle/>
          <a:p>
            <a:fld id="{6101C5E1-D8E9-464D-A93E-CE21651935A7}" type="slidenum">
              <a:rPr lang="en-US" smtClean="0"/>
              <a:t>12</a:t>
            </a:fld>
            <a:endParaRPr lang="en-US"/>
          </a:p>
        </p:txBody>
      </p:sp>
    </p:spTree>
    <p:extLst>
      <p:ext uri="{BB962C8B-B14F-4D97-AF65-F5344CB8AC3E}">
        <p14:creationId xmlns:p14="http://schemas.microsoft.com/office/powerpoint/2010/main" val="1072847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E8D82-FD32-80D6-E00C-7ECB94A66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69DDD8-6F34-896B-4DD8-C7090DB13F70}"/>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D1F33B1-BA2C-4C16-5E2C-4B0CAECF68A7}"/>
              </a:ext>
            </a:extLst>
          </p:cNvPr>
          <p:cNvSpPr>
            <a:spLocks noGrp="1"/>
          </p:cNvSpPr>
          <p:nvPr>
            <p:ph type="body" idx="1"/>
          </p:nvPr>
        </p:nvSpPr>
        <p:spPr/>
        <p:txBody>
          <a:bodyPr>
            <a:normAutofit lnSpcReduction="10000"/>
          </a:bodyPr>
          <a:lstStyle/>
          <a:p>
            <a:r>
              <a:rPr lang="tr-TR" sz="1200" b="1" i="0" kern="1200" dirty="0">
                <a:solidFill>
                  <a:schemeClr val="tx1"/>
                </a:solidFill>
                <a:effectLst/>
                <a:latin typeface="+mn-lt"/>
                <a:ea typeface="+mn-ea"/>
                <a:cs typeface="+mn-cs"/>
              </a:rPr>
              <a:t>Dağıtımı ve ölçeklendirmeyi otomatikleştirin</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Otomatik iş yükü yönetimiyle zamandan ve emekten tasarruf edin, maliyetleri düşürün ve güvenilir ve verimli bir çalışma elde edin.</a:t>
            </a:r>
          </a:p>
          <a:p>
            <a:r>
              <a:rPr lang="tr-TR" sz="1200" b="1" i="0" kern="1200" dirty="0">
                <a:solidFill>
                  <a:schemeClr val="tx1"/>
                </a:solidFill>
                <a:effectLst/>
                <a:latin typeface="+mn-lt"/>
                <a:ea typeface="+mn-ea"/>
                <a:cs typeface="+mn-cs"/>
              </a:rPr>
              <a:t>Yüksek kullanılabilirlik ve dayanıklılık elde edin</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%99,99 çalışma süresi hizmet düzeyi sözleşmesi (SLA) ile beklenmeyen kesintiler sırasında uygulamaların kullanılabilir durumda kaldığından emin olun.</a:t>
            </a:r>
          </a:p>
          <a:p>
            <a:r>
              <a:rPr lang="tr-TR" sz="1200" b="1" i="0" kern="1200" dirty="0">
                <a:solidFill>
                  <a:schemeClr val="tx1"/>
                </a:solidFill>
                <a:effectLst/>
                <a:latin typeface="+mn-lt"/>
                <a:ea typeface="+mn-ea"/>
                <a:cs typeface="+mn-cs"/>
              </a:rPr>
              <a:t>Sıfır Güven ilkelerini benimseyin</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Genişletilebilir yerleşik kimlik doğrulaması ve yetkilendirme (“kolay kimlik doğrulaması”) özellikleriyle her erişim isteğini doğrulayın.</a:t>
            </a:r>
          </a:p>
          <a:p>
            <a:r>
              <a:rPr lang="tr-TR" sz="1200" b="1" i="0" kern="1200" dirty="0">
                <a:solidFill>
                  <a:schemeClr val="tx1"/>
                </a:solidFill>
                <a:effectLst/>
                <a:latin typeface="+mn-lt"/>
                <a:ea typeface="+mn-ea"/>
                <a:cs typeface="+mn-cs"/>
              </a:rPr>
              <a:t>Tercih ettiğiniz dillerde geliştirin</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Kapsayıcılarda veya hem Windows hem de Linux üzerinde çalışan ASP.NET, ASP.NET </a:t>
            </a:r>
            <a:r>
              <a:rPr lang="tr-TR" sz="1200" b="0" i="0" kern="1200" dirty="0" err="1">
                <a:solidFill>
                  <a:schemeClr val="tx1"/>
                </a:solidFill>
                <a:effectLst/>
                <a:latin typeface="+mn-lt"/>
                <a:ea typeface="+mn-ea"/>
                <a:cs typeface="+mn-cs"/>
              </a:rPr>
              <a:t>Core</a:t>
            </a:r>
            <a:r>
              <a:rPr lang="tr-TR" sz="1200" b="0" i="0" kern="1200" dirty="0">
                <a:solidFill>
                  <a:schemeClr val="tx1"/>
                </a:solidFill>
                <a:effectLst/>
                <a:latin typeface="+mn-lt"/>
                <a:ea typeface="+mn-ea"/>
                <a:cs typeface="+mn-cs"/>
              </a:rPr>
              <a:t>, Java, </a:t>
            </a:r>
            <a:r>
              <a:rPr lang="tr-TR" sz="1200" b="0" i="0" kern="1200" dirty="0" err="1">
                <a:solidFill>
                  <a:schemeClr val="tx1"/>
                </a:solidFill>
                <a:effectLst/>
                <a:latin typeface="+mn-lt"/>
                <a:ea typeface="+mn-ea"/>
                <a:cs typeface="+mn-cs"/>
              </a:rPr>
              <a:t>Tomcat</a:t>
            </a:r>
            <a:r>
              <a:rPr lang="tr-TR" sz="1200" b="0" i="0" kern="1200" dirty="0">
                <a:solidFill>
                  <a:schemeClr val="tx1"/>
                </a:solidFill>
                <a:effectLst/>
                <a:latin typeface="+mn-lt"/>
                <a:ea typeface="+mn-ea"/>
                <a:cs typeface="+mn-cs"/>
              </a:rPr>
              <a:t>, </a:t>
            </a:r>
            <a:r>
              <a:rPr lang="tr-TR" sz="1200" b="0" i="0" kern="1200" dirty="0" err="1">
                <a:solidFill>
                  <a:schemeClr val="tx1"/>
                </a:solidFill>
                <a:effectLst/>
                <a:latin typeface="+mn-lt"/>
                <a:ea typeface="+mn-ea"/>
                <a:cs typeface="+mn-cs"/>
              </a:rPr>
              <a:t>JBoss</a:t>
            </a:r>
            <a:r>
              <a:rPr lang="tr-TR" sz="1200" b="0" i="0" kern="1200" dirty="0">
                <a:solidFill>
                  <a:schemeClr val="tx1"/>
                </a:solidFill>
                <a:effectLst/>
                <a:latin typeface="+mn-lt"/>
                <a:ea typeface="+mn-ea"/>
                <a:cs typeface="+mn-cs"/>
              </a:rPr>
              <a:t> EAP, Node.js, PHP ve Python için birinci sınıf destek alın.</a:t>
            </a:r>
          </a:p>
          <a:p>
            <a:r>
              <a:rPr lang="tr-TR" sz="1200" b="1" i="0" kern="1200" dirty="0">
                <a:solidFill>
                  <a:schemeClr val="tx1"/>
                </a:solidFill>
                <a:effectLst/>
                <a:latin typeface="+mn-lt"/>
                <a:ea typeface="+mn-ea"/>
                <a:cs typeface="+mn-cs"/>
              </a:rPr>
              <a:t>Azure </a:t>
            </a:r>
            <a:r>
              <a:rPr lang="tr-TR" sz="1200" b="1" i="0" kern="1200" dirty="0" err="1">
                <a:solidFill>
                  <a:schemeClr val="tx1"/>
                </a:solidFill>
                <a:effectLst/>
                <a:latin typeface="+mn-lt"/>
                <a:ea typeface="+mn-ea"/>
                <a:cs typeface="+mn-cs"/>
              </a:rPr>
              <a:t>App</a:t>
            </a:r>
            <a:r>
              <a:rPr lang="tr-TR" sz="1200" b="1" i="0" kern="1200" dirty="0">
                <a:solidFill>
                  <a:schemeClr val="tx1"/>
                </a:solidFill>
                <a:effectLst/>
                <a:latin typeface="+mn-lt"/>
                <a:ea typeface="+mn-ea"/>
                <a:cs typeface="+mn-cs"/>
              </a:rPr>
              <a:t> Service üzerinde WordPress siteleri oluşturun</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Güvenlik ve performans için optimize edilmiş tam yönetilen platform Azure </a:t>
            </a:r>
            <a:r>
              <a:rPr lang="tr-TR" sz="1200" b="0" i="0" kern="1200" dirty="0" err="1">
                <a:solidFill>
                  <a:schemeClr val="tx1"/>
                </a:solidFill>
                <a:effectLst/>
                <a:latin typeface="+mn-lt"/>
                <a:ea typeface="+mn-ea"/>
                <a:cs typeface="+mn-cs"/>
              </a:rPr>
              <a:t>App</a:t>
            </a:r>
            <a:r>
              <a:rPr lang="tr-TR" sz="1200" b="0" i="0" kern="1200" dirty="0">
                <a:solidFill>
                  <a:schemeClr val="tx1"/>
                </a:solidFill>
                <a:effectLst/>
                <a:latin typeface="+mn-lt"/>
                <a:ea typeface="+mn-ea"/>
                <a:cs typeface="+mn-cs"/>
              </a:rPr>
              <a:t> Service üzerinde WordPress sitenizi zahmetsizce oluşturun.</a:t>
            </a:r>
          </a:p>
          <a:p>
            <a:r>
              <a:rPr lang="tr-TR" sz="1200" b="1" i="0" kern="1200" dirty="0">
                <a:solidFill>
                  <a:schemeClr val="tx1"/>
                </a:solidFill>
                <a:effectLst/>
                <a:latin typeface="+mn-lt"/>
                <a:ea typeface="+mn-ea"/>
                <a:cs typeface="+mn-cs"/>
              </a:rPr>
              <a:t>Tek kiracılı </a:t>
            </a:r>
            <a:r>
              <a:rPr lang="tr-TR" sz="1200" b="1" i="0" kern="1200" dirty="0" err="1">
                <a:solidFill>
                  <a:schemeClr val="tx1"/>
                </a:solidFill>
                <a:effectLst/>
                <a:latin typeface="+mn-lt"/>
                <a:ea typeface="+mn-ea"/>
                <a:cs typeface="+mn-cs"/>
              </a:rPr>
              <a:t>App</a:t>
            </a:r>
            <a:r>
              <a:rPr lang="tr-TR" sz="1200" b="1" i="0" kern="1200" dirty="0">
                <a:solidFill>
                  <a:schemeClr val="tx1"/>
                </a:solidFill>
                <a:effectLst/>
                <a:latin typeface="+mn-lt"/>
                <a:ea typeface="+mn-ea"/>
                <a:cs typeface="+mn-cs"/>
              </a:rPr>
              <a:t> Service Ortamları ile uygulamaları güvenli şekilde çalıştırın</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Artırılmış güvenlik, ağ yalıtımı ve uygulama kaynakları üzerinde tam denetim sağlayarak görev açısından kritik uygulamaları yalıtılmış, yüksek ölçekli barındırmada çalıştırın.</a:t>
            </a:r>
          </a:p>
          <a:p>
            <a:endParaRPr lang="tr-TR" sz="1200" b="0" i="0" kern="1200" dirty="0">
              <a:solidFill>
                <a:schemeClr val="tx1"/>
              </a:solidFill>
              <a:effectLst/>
              <a:latin typeface="+mn-lt"/>
              <a:ea typeface="+mn-ea"/>
              <a:cs typeface="+mn-cs"/>
            </a:endParaRPr>
          </a:p>
          <a:p>
            <a:endParaRPr lang="tr-TR" sz="1200" b="0" i="0" kern="1200" dirty="0">
              <a:solidFill>
                <a:schemeClr val="tx1"/>
              </a:solidFill>
              <a:effectLst/>
              <a:latin typeface="+mn-lt"/>
              <a:ea typeface="+mn-ea"/>
              <a:cs typeface="+mn-cs"/>
            </a:endParaRPr>
          </a:p>
          <a:p>
            <a:endParaRPr dirty="0"/>
          </a:p>
        </p:txBody>
      </p:sp>
      <p:sp>
        <p:nvSpPr>
          <p:cNvPr id="4" name="Slide Number Placeholder 3">
            <a:extLst>
              <a:ext uri="{FF2B5EF4-FFF2-40B4-BE49-F238E27FC236}">
                <a16:creationId xmlns:a16="http://schemas.microsoft.com/office/drawing/2014/main" id="{4A4C81AE-CDDF-1007-D833-84D8EAD68C34}"/>
              </a:ext>
            </a:extLst>
          </p:cNvPr>
          <p:cNvSpPr>
            <a:spLocks noGrp="1"/>
          </p:cNvSpPr>
          <p:nvPr>
            <p:ph type="sldNum" sz="quarter" idx="10"/>
          </p:nvPr>
        </p:nvSpPr>
        <p:spPr/>
        <p:txBody>
          <a:bodyPr/>
          <a:lstStyle/>
          <a:p>
            <a:fld id="{6101C5E1-D8E9-464D-A93E-CE21651935A7}" type="slidenum">
              <a:rPr lang="en-US" smtClean="0"/>
              <a:t>13</a:t>
            </a:fld>
            <a:endParaRPr lang="en-US"/>
          </a:p>
        </p:txBody>
      </p:sp>
    </p:spTree>
    <p:extLst>
      <p:ext uri="{BB962C8B-B14F-4D97-AF65-F5344CB8AC3E}">
        <p14:creationId xmlns:p14="http://schemas.microsoft.com/office/powerpoint/2010/main" val="3880491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B25B1-301F-DEB0-34D3-E1A62037C2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7E7853-E5A8-2D64-12DD-14506C59802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8761D8C-659D-9CE8-F22B-89589D62885B}"/>
              </a:ext>
            </a:extLst>
          </p:cNvPr>
          <p:cNvSpPr>
            <a:spLocks noGrp="1"/>
          </p:cNvSpPr>
          <p:nvPr>
            <p:ph type="body" idx="1"/>
          </p:nvPr>
        </p:nvSpPr>
        <p:spPr/>
        <p:txBody>
          <a:bodyPr>
            <a:normAutofit/>
          </a:bodyPr>
          <a:lstStyle/>
          <a:p>
            <a:r>
              <a:rPr lang="tr-TR" sz="1200" b="1" i="0" kern="1200" dirty="0">
                <a:solidFill>
                  <a:schemeClr val="tx1"/>
                </a:solidFill>
                <a:effectLst/>
                <a:latin typeface="+mn-lt"/>
                <a:ea typeface="+mn-ea"/>
                <a:cs typeface="+mn-cs"/>
              </a:rPr>
              <a:t>Uygulamaları isteğe bağlı olarak ölçeklendirin</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Esnek barındırma seçenekleriyle ölçeklenebilir, taşınabilir bir platformda üretim hızını artırın ve yönetim maliyetlerini düşürün.</a:t>
            </a:r>
          </a:p>
          <a:p>
            <a:r>
              <a:rPr lang="tr-TR" sz="1200" b="1" i="0" kern="1200" dirty="0">
                <a:solidFill>
                  <a:schemeClr val="tx1"/>
                </a:solidFill>
                <a:effectLst/>
                <a:latin typeface="+mn-lt"/>
                <a:ea typeface="+mn-ea"/>
                <a:cs typeface="+mn-cs"/>
              </a:rPr>
              <a:t>Gelişmiş ağ iletişimi</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Sanal ağ desteği ve ayrıntılı giriş ve çıkış denetimleriyle esnek bir ağ mimarisi kullanarak uygulamalar derleyin.</a:t>
            </a:r>
          </a:p>
          <a:p>
            <a:r>
              <a:rPr lang="tr-TR" sz="1200" b="1" i="0" kern="1200" dirty="0">
                <a:solidFill>
                  <a:schemeClr val="tx1"/>
                </a:solidFill>
                <a:effectLst/>
                <a:latin typeface="+mn-lt"/>
                <a:ea typeface="+mn-ea"/>
                <a:cs typeface="+mn-cs"/>
              </a:rPr>
              <a:t>Gelişmiş güvenlik ve idare</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Gelişmiş kimlik ve erişim yönetimini kullanarak kapsayıcı idaresini büyük ölçekte izleyin.</a:t>
            </a:r>
          </a:p>
          <a:p>
            <a:r>
              <a:rPr lang="tr-TR" sz="1200" b="1" i="0" kern="1200" dirty="0">
                <a:solidFill>
                  <a:schemeClr val="tx1"/>
                </a:solidFill>
                <a:effectLst/>
                <a:latin typeface="+mn-lt"/>
                <a:ea typeface="+mn-ea"/>
                <a:cs typeface="+mn-cs"/>
              </a:rPr>
              <a:t>Açık kaynak temel ve eklentiler</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Daha fazla genişletilebilirlik ve tam uygulama yaşam döngüsü yönetiminin yanı sıra, Distributed </a:t>
            </a:r>
            <a:r>
              <a:rPr lang="tr-TR" sz="1200" b="0" i="0" kern="1200" dirty="0" err="1">
                <a:solidFill>
                  <a:schemeClr val="tx1"/>
                </a:solidFill>
                <a:effectLst/>
                <a:latin typeface="+mn-lt"/>
                <a:ea typeface="+mn-ea"/>
                <a:cs typeface="+mn-cs"/>
              </a:rPr>
              <a:t>Apps</a:t>
            </a:r>
            <a:r>
              <a:rPr lang="tr-TR" sz="1200" b="0" i="0" kern="1200" dirty="0">
                <a:solidFill>
                  <a:schemeClr val="tx1"/>
                </a:solidFill>
                <a:effectLst/>
                <a:latin typeface="+mn-lt"/>
                <a:ea typeface="+mn-ea"/>
                <a:cs typeface="+mn-cs"/>
              </a:rPr>
              <a:t> Runtime (</a:t>
            </a:r>
            <a:r>
              <a:rPr lang="tr-TR" sz="1200" b="0" i="0" kern="1200" dirty="0" err="1">
                <a:solidFill>
                  <a:schemeClr val="tx1"/>
                </a:solidFill>
                <a:effectLst/>
                <a:latin typeface="+mn-lt"/>
                <a:ea typeface="+mn-ea"/>
                <a:cs typeface="+mn-cs"/>
              </a:rPr>
              <a:t>Dapr</a:t>
            </a:r>
            <a:r>
              <a:rPr lang="tr-TR" sz="1200" b="0" i="0" kern="1200" dirty="0">
                <a:solidFill>
                  <a:schemeClr val="tx1"/>
                </a:solidFill>
                <a:effectLst/>
                <a:latin typeface="+mn-lt"/>
                <a:ea typeface="+mn-ea"/>
                <a:cs typeface="+mn-cs"/>
              </a:rPr>
              <a:t>) ve </a:t>
            </a:r>
            <a:r>
              <a:rPr lang="tr-TR" sz="1200" b="0" i="0" kern="1200" dirty="0" err="1">
                <a:solidFill>
                  <a:schemeClr val="tx1"/>
                </a:solidFill>
                <a:effectLst/>
                <a:latin typeface="+mn-lt"/>
                <a:ea typeface="+mn-ea"/>
                <a:cs typeface="+mn-cs"/>
              </a:rPr>
              <a:t>Kubernetes</a:t>
            </a:r>
            <a:r>
              <a:rPr lang="tr-TR" sz="1200" b="0" i="0" kern="1200" dirty="0">
                <a:solidFill>
                  <a:schemeClr val="tx1"/>
                </a:solidFill>
                <a:effectLst/>
                <a:latin typeface="+mn-lt"/>
                <a:ea typeface="+mn-ea"/>
                <a:cs typeface="+mn-cs"/>
              </a:rPr>
              <a:t> Olay Tabanlı Otomatik Ölçeklendirme (KEDA) için yerleşik destek elde edin.</a:t>
            </a:r>
          </a:p>
          <a:p>
            <a:r>
              <a:rPr lang="tr-TR" sz="1200" b="1" i="0" kern="1200" dirty="0">
                <a:solidFill>
                  <a:schemeClr val="tx1"/>
                </a:solidFill>
                <a:effectLst/>
                <a:latin typeface="+mn-lt"/>
                <a:ea typeface="+mn-ea"/>
                <a:cs typeface="+mn-cs"/>
              </a:rPr>
              <a:t>İstediğiniz yerde dağıtın</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Azure </a:t>
            </a:r>
            <a:r>
              <a:rPr lang="tr-TR" sz="1200" b="0" i="0" kern="1200" dirty="0" err="1">
                <a:solidFill>
                  <a:schemeClr val="tx1"/>
                </a:solidFill>
                <a:effectLst/>
                <a:latin typeface="+mn-lt"/>
                <a:ea typeface="+mn-ea"/>
                <a:cs typeface="+mn-cs"/>
              </a:rPr>
              <a:t>Arc</a:t>
            </a:r>
            <a:r>
              <a:rPr lang="tr-TR" sz="1200" b="0" i="0" kern="1200" dirty="0">
                <a:solidFill>
                  <a:schemeClr val="tx1"/>
                </a:solidFill>
                <a:effectLst/>
                <a:latin typeface="+mn-lt"/>
                <a:ea typeface="+mn-ea"/>
                <a:cs typeface="+mn-cs"/>
              </a:rPr>
              <a:t> ile buluttan uca, tercih ettiğiniz altyapıda uygulamaları barındırın.</a:t>
            </a:r>
          </a:p>
          <a:p>
            <a:endParaRPr lang="tr-TR" sz="1200" b="0" i="0" kern="1200" dirty="0">
              <a:solidFill>
                <a:schemeClr val="tx1"/>
              </a:solidFill>
              <a:effectLst/>
              <a:latin typeface="+mn-lt"/>
              <a:ea typeface="+mn-ea"/>
              <a:cs typeface="+mn-cs"/>
            </a:endParaRPr>
          </a:p>
          <a:p>
            <a:endParaRPr dirty="0"/>
          </a:p>
        </p:txBody>
      </p:sp>
      <p:sp>
        <p:nvSpPr>
          <p:cNvPr id="4" name="Slide Number Placeholder 3">
            <a:extLst>
              <a:ext uri="{FF2B5EF4-FFF2-40B4-BE49-F238E27FC236}">
                <a16:creationId xmlns:a16="http://schemas.microsoft.com/office/drawing/2014/main" id="{1BD1C214-C94D-4ED9-E589-DDC9C398AE64}"/>
              </a:ext>
            </a:extLst>
          </p:cNvPr>
          <p:cNvSpPr>
            <a:spLocks noGrp="1"/>
          </p:cNvSpPr>
          <p:nvPr>
            <p:ph type="sldNum" sz="quarter" idx="10"/>
          </p:nvPr>
        </p:nvSpPr>
        <p:spPr/>
        <p:txBody>
          <a:bodyPr/>
          <a:lstStyle/>
          <a:p>
            <a:fld id="{6101C5E1-D8E9-464D-A93E-CE21651935A7}" type="slidenum">
              <a:rPr lang="en-US" smtClean="0"/>
              <a:t>14</a:t>
            </a:fld>
            <a:endParaRPr lang="en-US"/>
          </a:p>
        </p:txBody>
      </p:sp>
    </p:spTree>
    <p:extLst>
      <p:ext uri="{BB962C8B-B14F-4D97-AF65-F5344CB8AC3E}">
        <p14:creationId xmlns:p14="http://schemas.microsoft.com/office/powerpoint/2010/main" val="3188662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3586D-207A-6CBC-4D99-3F51B10CD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65FE15-8531-AB00-3F8A-72CE52937E3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84E6A07-F7A0-D13E-8425-661CE8F3A753}"/>
              </a:ext>
            </a:extLst>
          </p:cNvPr>
          <p:cNvSpPr>
            <a:spLocks noGrp="1"/>
          </p:cNvSpPr>
          <p:nvPr>
            <p:ph type="body" idx="1"/>
          </p:nvPr>
        </p:nvSpPr>
        <p:spPr/>
        <p:txBody>
          <a:bodyPr>
            <a:normAutofit fontScale="92500" lnSpcReduction="20000"/>
          </a:bodyPr>
          <a:lstStyle/>
          <a:p>
            <a:r>
              <a:rPr lang="tr-TR" sz="1200" b="1" i="0" kern="1200" dirty="0">
                <a:solidFill>
                  <a:schemeClr val="tx1"/>
                </a:solidFill>
                <a:effectLst/>
                <a:latin typeface="+mn-lt"/>
                <a:ea typeface="+mn-ea"/>
                <a:cs typeface="+mn-cs"/>
              </a:rPr>
              <a:t>Basitleştirilmiş </a:t>
            </a:r>
            <a:r>
              <a:rPr lang="tr-TR" sz="1200" b="1" i="0" kern="1200" dirty="0" err="1">
                <a:solidFill>
                  <a:schemeClr val="tx1"/>
                </a:solidFill>
                <a:effectLst/>
                <a:latin typeface="+mn-lt"/>
                <a:ea typeface="+mn-ea"/>
                <a:cs typeface="+mn-cs"/>
              </a:rPr>
              <a:t>Kubernetes</a:t>
            </a:r>
            <a:r>
              <a:rPr lang="tr-TR" sz="1200" b="1" i="0" kern="1200" dirty="0">
                <a:solidFill>
                  <a:schemeClr val="tx1"/>
                </a:solidFill>
                <a:effectLst/>
                <a:latin typeface="+mn-lt"/>
                <a:ea typeface="+mn-ea"/>
                <a:cs typeface="+mn-cs"/>
              </a:rPr>
              <a:t> deneyimi</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Yükseltmeler, düğüm sağlama, ölçeklendirme ve ağ yapılandırması gibi küme yönetimi görevlerini otomatikleştirerek AKS Otomatik ile üretime hazır kümeleri daha hızlı teslim edin.</a:t>
            </a:r>
          </a:p>
          <a:p>
            <a:r>
              <a:rPr lang="tr-TR" sz="1200" b="1" i="0" kern="1200" dirty="0">
                <a:solidFill>
                  <a:schemeClr val="tx1"/>
                </a:solidFill>
                <a:effectLst/>
                <a:latin typeface="+mn-lt"/>
                <a:ea typeface="+mn-ea"/>
                <a:cs typeface="+mn-cs"/>
              </a:rPr>
              <a:t>Bütünleşik izleme ve günlük kaydı</a:t>
            </a:r>
            <a:endParaRPr lang="tr-TR" sz="1200" b="0" i="0" kern="1200" dirty="0">
              <a:solidFill>
                <a:schemeClr val="tx1"/>
              </a:solidFill>
              <a:effectLst/>
              <a:latin typeface="+mn-lt"/>
              <a:ea typeface="+mn-ea"/>
              <a:cs typeface="+mn-cs"/>
            </a:endParaRPr>
          </a:p>
          <a:p>
            <a:r>
              <a:rPr lang="tr-TR" sz="1200" b="0" i="0" kern="1200" dirty="0" err="1">
                <a:solidFill>
                  <a:schemeClr val="tx1"/>
                </a:solidFill>
                <a:effectLst/>
                <a:latin typeface="+mn-lt"/>
                <a:ea typeface="+mn-ea"/>
                <a:cs typeface="+mn-cs"/>
              </a:rPr>
              <a:t>Kubernetes</a:t>
            </a:r>
            <a:r>
              <a:rPr lang="tr-TR" sz="1200" b="0" i="0" kern="1200" dirty="0">
                <a:solidFill>
                  <a:schemeClr val="tx1"/>
                </a:solidFill>
                <a:effectLst/>
                <a:latin typeface="+mn-lt"/>
                <a:ea typeface="+mn-ea"/>
                <a:cs typeface="+mn-cs"/>
              </a:rPr>
              <a:t> kümelerinin ve </a:t>
            </a:r>
            <a:r>
              <a:rPr lang="tr-TR" sz="1200" b="0" i="0" kern="1200" dirty="0" err="1">
                <a:solidFill>
                  <a:schemeClr val="tx1"/>
                </a:solidFill>
                <a:effectLst/>
                <a:latin typeface="+mn-lt"/>
                <a:ea typeface="+mn-ea"/>
                <a:cs typeface="+mn-cs"/>
              </a:rPr>
              <a:t>kapsayıcılı</a:t>
            </a:r>
            <a:r>
              <a:rPr lang="tr-TR" sz="1200" b="0" i="0" kern="1200" dirty="0">
                <a:solidFill>
                  <a:schemeClr val="tx1"/>
                </a:solidFill>
                <a:effectLst/>
                <a:latin typeface="+mn-lt"/>
                <a:ea typeface="+mn-ea"/>
                <a:cs typeface="+mn-cs"/>
              </a:rPr>
              <a:t> uygulamaların ayrıntılı performansı ve sistem durumu içgörüleri alın.</a:t>
            </a:r>
          </a:p>
          <a:p>
            <a:r>
              <a:rPr lang="tr-TR" sz="1200" b="1" i="0" kern="1200" dirty="0">
                <a:solidFill>
                  <a:schemeClr val="tx1"/>
                </a:solidFill>
                <a:effectLst/>
                <a:latin typeface="+mn-lt"/>
                <a:ea typeface="+mn-ea"/>
                <a:cs typeface="+mn-cs"/>
              </a:rPr>
              <a:t>Gelişmiş güvenlik ve idare denetimleri</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Sağlam kimlik ve erişim yönetimi ile büyük ölçekte idare için kapsayıcı güvenliğini izleyin ve koruyun.</a:t>
            </a:r>
          </a:p>
          <a:p>
            <a:r>
              <a:rPr lang="tr-TR" sz="1200" b="1" i="0" kern="1200" dirty="0">
                <a:solidFill>
                  <a:schemeClr val="tx1"/>
                </a:solidFill>
                <a:effectLst/>
                <a:latin typeface="+mn-lt"/>
                <a:ea typeface="+mn-ea"/>
                <a:cs typeface="+mn-cs"/>
              </a:rPr>
              <a:t>Seçki olarak sunulan koddan buluta deneyimi</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Hata ayıklama, otomatik düğüm bakımı, sürekli tümleştirme ve sürekli teslim ile uçtan uca geliştirici üretkenliği sağlayın.</a:t>
            </a:r>
          </a:p>
          <a:p>
            <a:r>
              <a:rPr lang="tr-TR" sz="1200" b="1" i="0" kern="1200" dirty="0">
                <a:solidFill>
                  <a:schemeClr val="tx1"/>
                </a:solidFill>
                <a:effectLst/>
                <a:latin typeface="+mn-lt"/>
                <a:ea typeface="+mn-ea"/>
                <a:cs typeface="+mn-cs"/>
              </a:rPr>
              <a:t>Buluttan uca dağıtımlar</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Azure </a:t>
            </a:r>
            <a:r>
              <a:rPr lang="tr-TR" sz="1200" b="0" i="0" kern="1200" dirty="0" err="1">
                <a:solidFill>
                  <a:schemeClr val="tx1"/>
                </a:solidFill>
                <a:effectLst/>
                <a:latin typeface="+mn-lt"/>
                <a:ea typeface="+mn-ea"/>
                <a:cs typeface="+mn-cs"/>
              </a:rPr>
              <a:t>Arc</a:t>
            </a:r>
            <a:r>
              <a:rPr lang="tr-TR" sz="1200" b="0" i="0" kern="1200" dirty="0">
                <a:solidFill>
                  <a:schemeClr val="tx1"/>
                </a:solidFill>
                <a:effectLst/>
                <a:latin typeface="+mn-lt"/>
                <a:ea typeface="+mn-ea"/>
                <a:cs typeface="+mn-cs"/>
              </a:rPr>
              <a:t> kullanarak seçtiğiniz altyapıda AKS dağıtımı ile Linux, Windows Server ve Nesnelerin İnterneti (</a:t>
            </a:r>
            <a:r>
              <a:rPr lang="tr-TR" sz="1200" b="0" i="0" kern="1200" dirty="0" err="1">
                <a:solidFill>
                  <a:schemeClr val="tx1"/>
                </a:solidFill>
                <a:effectLst/>
                <a:latin typeface="+mn-lt"/>
                <a:ea typeface="+mn-ea"/>
                <a:cs typeface="+mn-cs"/>
              </a:rPr>
              <a:t>IoT</a:t>
            </a:r>
            <a:r>
              <a:rPr lang="tr-TR" sz="1200" b="0" i="0" kern="1200" dirty="0">
                <a:solidFill>
                  <a:schemeClr val="tx1"/>
                </a:solidFill>
                <a:effectLst/>
                <a:latin typeface="+mn-lt"/>
                <a:ea typeface="+mn-ea"/>
                <a:cs typeface="+mn-cs"/>
              </a:rPr>
              <a:t>) kaynakları için destek alın.</a:t>
            </a:r>
          </a:p>
          <a:p>
            <a:r>
              <a:rPr lang="tr-TR" sz="1200" b="1" i="0" kern="1200" dirty="0">
                <a:solidFill>
                  <a:schemeClr val="tx1"/>
                </a:solidFill>
                <a:effectLst/>
                <a:latin typeface="+mn-lt"/>
                <a:ea typeface="+mn-ea"/>
                <a:cs typeface="+mn-cs"/>
              </a:rPr>
              <a:t>Güvenli kapsayıcı tedarik zincirleri</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Tıklamalı dağıtımlar ve esnek faturalama modelleri ile Azure Market’teki güvenilir </a:t>
            </a:r>
            <a:r>
              <a:rPr lang="tr-TR" sz="1200" b="0" i="0" kern="1200" dirty="0" err="1">
                <a:solidFill>
                  <a:schemeClr val="tx1"/>
                </a:solidFill>
                <a:effectLst/>
                <a:latin typeface="+mn-lt"/>
                <a:ea typeface="+mn-ea"/>
                <a:cs typeface="+mn-cs"/>
              </a:rPr>
              <a:t>Kubernetes</a:t>
            </a:r>
            <a:r>
              <a:rPr lang="tr-TR" sz="1200" b="0" i="0" kern="1200" dirty="0">
                <a:solidFill>
                  <a:schemeClr val="tx1"/>
                </a:solidFill>
                <a:effectLst/>
                <a:latin typeface="+mn-lt"/>
                <a:ea typeface="+mn-ea"/>
                <a:cs typeface="+mn-cs"/>
              </a:rPr>
              <a:t> çözümleri kullanın.</a:t>
            </a:r>
          </a:p>
          <a:p>
            <a:r>
              <a:rPr lang="tr-TR" sz="1200" b="1" i="0" kern="1200" dirty="0">
                <a:solidFill>
                  <a:schemeClr val="tx1"/>
                </a:solidFill>
                <a:effectLst/>
                <a:latin typeface="+mn-lt"/>
                <a:ea typeface="+mn-ea"/>
                <a:cs typeface="+mn-cs"/>
              </a:rPr>
              <a:t>Gelişmiş konteyner ağ mimarisi</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Güvenli, uyumlu ve yüksek performanslı konteyner mimarisine sahip uygulamalar için gelişmiş ağ </a:t>
            </a:r>
            <a:r>
              <a:rPr lang="tr-TR" sz="1200" b="0" i="0" kern="1200" dirty="0" err="1">
                <a:solidFill>
                  <a:schemeClr val="tx1"/>
                </a:solidFill>
                <a:effectLst/>
                <a:latin typeface="+mn-lt"/>
                <a:ea typeface="+mn-ea"/>
                <a:cs typeface="+mn-cs"/>
              </a:rPr>
              <a:t>gözlemlenebilirliği</a:t>
            </a:r>
            <a:r>
              <a:rPr lang="tr-TR" sz="1200" b="0" i="0" kern="1200" dirty="0">
                <a:solidFill>
                  <a:schemeClr val="tx1"/>
                </a:solidFill>
                <a:effectLst/>
                <a:latin typeface="+mn-lt"/>
                <a:ea typeface="+mn-ea"/>
                <a:cs typeface="+mn-cs"/>
              </a:rPr>
              <a:t> ve güvenlik özellikleri uygulayın.</a:t>
            </a:r>
          </a:p>
          <a:p>
            <a:r>
              <a:rPr lang="tr-TR" sz="1200" b="1" i="0" kern="1200" dirty="0">
                <a:solidFill>
                  <a:schemeClr val="tx1"/>
                </a:solidFill>
                <a:effectLst/>
                <a:latin typeface="+mn-lt"/>
                <a:ea typeface="+mn-ea"/>
                <a:cs typeface="+mn-cs"/>
              </a:rPr>
              <a:t>Çok kümeli yönetim</a:t>
            </a:r>
            <a:endParaRPr lang="tr-TR" sz="1200" b="0"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Azure </a:t>
            </a:r>
            <a:r>
              <a:rPr lang="tr-TR" sz="1200" b="0" i="0" kern="1200" dirty="0" err="1">
                <a:solidFill>
                  <a:schemeClr val="tx1"/>
                </a:solidFill>
                <a:effectLst/>
                <a:latin typeface="+mn-lt"/>
                <a:ea typeface="+mn-ea"/>
                <a:cs typeface="+mn-cs"/>
              </a:rPr>
              <a:t>Kubernetes</a:t>
            </a:r>
            <a:r>
              <a:rPr lang="tr-TR" sz="1200" b="0" i="0" kern="1200" dirty="0">
                <a:solidFill>
                  <a:schemeClr val="tx1"/>
                </a:solidFill>
                <a:effectLst/>
                <a:latin typeface="+mn-lt"/>
                <a:ea typeface="+mn-ea"/>
                <a:cs typeface="+mn-cs"/>
              </a:rPr>
              <a:t> </a:t>
            </a:r>
            <a:r>
              <a:rPr lang="tr-TR" sz="1200" b="0" i="0" kern="1200" dirty="0" err="1">
                <a:solidFill>
                  <a:schemeClr val="tx1"/>
                </a:solidFill>
                <a:effectLst/>
                <a:latin typeface="+mn-lt"/>
                <a:ea typeface="+mn-ea"/>
                <a:cs typeface="+mn-cs"/>
              </a:rPr>
              <a:t>Fleet</a:t>
            </a:r>
            <a:r>
              <a:rPr lang="tr-TR" sz="1200" b="0" i="0" kern="1200" dirty="0">
                <a:solidFill>
                  <a:schemeClr val="tx1"/>
                </a:solidFill>
                <a:effectLst/>
                <a:latin typeface="+mn-lt"/>
                <a:ea typeface="+mn-ea"/>
                <a:cs typeface="+mn-cs"/>
              </a:rPr>
              <a:t> Manager ile çok sayıda </a:t>
            </a:r>
            <a:r>
              <a:rPr lang="tr-TR" sz="1200" b="0" i="0" kern="1200" dirty="0" err="1">
                <a:solidFill>
                  <a:schemeClr val="tx1"/>
                </a:solidFill>
                <a:effectLst/>
                <a:latin typeface="+mn-lt"/>
                <a:ea typeface="+mn-ea"/>
                <a:cs typeface="+mn-cs"/>
              </a:rPr>
              <a:t>Kubernetes</a:t>
            </a:r>
            <a:r>
              <a:rPr lang="tr-TR" sz="1200" b="0" i="0" kern="1200" dirty="0">
                <a:solidFill>
                  <a:schemeClr val="tx1"/>
                </a:solidFill>
                <a:effectLst/>
                <a:latin typeface="+mn-lt"/>
                <a:ea typeface="+mn-ea"/>
                <a:cs typeface="+mn-cs"/>
              </a:rPr>
              <a:t> kümesini büyük ölçekte sorunsuz bir şekilde yönetin.</a:t>
            </a:r>
          </a:p>
          <a:p>
            <a:endParaRPr lang="tr-TR" sz="1200" b="0" i="0" kern="1200" dirty="0">
              <a:solidFill>
                <a:schemeClr val="tx1"/>
              </a:solidFill>
              <a:effectLst/>
              <a:latin typeface="+mn-lt"/>
              <a:ea typeface="+mn-ea"/>
              <a:cs typeface="+mn-cs"/>
            </a:endParaRPr>
          </a:p>
          <a:p>
            <a:endParaRPr dirty="0"/>
          </a:p>
        </p:txBody>
      </p:sp>
      <p:sp>
        <p:nvSpPr>
          <p:cNvPr id="4" name="Slide Number Placeholder 3">
            <a:extLst>
              <a:ext uri="{FF2B5EF4-FFF2-40B4-BE49-F238E27FC236}">
                <a16:creationId xmlns:a16="http://schemas.microsoft.com/office/drawing/2014/main" id="{DE65B3CB-7FA4-A2B3-7BBC-5DDE5C7E036B}"/>
              </a:ext>
            </a:extLst>
          </p:cNvPr>
          <p:cNvSpPr>
            <a:spLocks noGrp="1"/>
          </p:cNvSpPr>
          <p:nvPr>
            <p:ph type="sldNum" sz="quarter" idx="10"/>
          </p:nvPr>
        </p:nvSpPr>
        <p:spPr/>
        <p:txBody>
          <a:bodyPr/>
          <a:lstStyle/>
          <a:p>
            <a:fld id="{6101C5E1-D8E9-464D-A93E-CE21651935A7}" type="slidenum">
              <a:rPr lang="en-US" smtClean="0"/>
              <a:t>15</a:t>
            </a:fld>
            <a:endParaRPr lang="en-US"/>
          </a:p>
        </p:txBody>
      </p:sp>
    </p:spTree>
    <p:extLst>
      <p:ext uri="{BB962C8B-B14F-4D97-AF65-F5344CB8AC3E}">
        <p14:creationId xmlns:p14="http://schemas.microsoft.com/office/powerpoint/2010/main" val="1321580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B2B48-E966-C1CE-C746-E60E3C39B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CFEF4D-3105-874D-2095-2D31934170E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60D26F4-C91F-4501-8553-0E2F594AB5CB}"/>
              </a:ext>
            </a:extLst>
          </p:cNvPr>
          <p:cNvSpPr>
            <a:spLocks noGrp="1"/>
          </p:cNvSpPr>
          <p:nvPr>
            <p:ph type="body" idx="1"/>
          </p:nvPr>
        </p:nvSpPr>
        <p:spPr/>
        <p:txBody>
          <a:bodyPr>
            <a:normAutofit fontScale="92500" lnSpcReduction="10000"/>
          </a:bodyPr>
          <a:lstStyle/>
          <a:p>
            <a:r>
              <a:rPr lang="tr-TR" dirty="0"/>
              <a:t>Azure </a:t>
            </a:r>
            <a:r>
              <a:rPr lang="tr-TR" dirty="0" err="1"/>
              <a:t>Arc</a:t>
            </a:r>
            <a:r>
              <a:rPr lang="tr-TR" dirty="0"/>
              <a:t>, </a:t>
            </a:r>
            <a:r>
              <a:rPr lang="tr-TR" b="1" dirty="0"/>
              <a:t>Azure dışındaki</a:t>
            </a:r>
            <a:r>
              <a:rPr lang="tr-TR" dirty="0"/>
              <a:t> kaynakları (on-</a:t>
            </a:r>
            <a:r>
              <a:rPr lang="tr-TR" dirty="0" err="1"/>
              <a:t>premises</a:t>
            </a:r>
            <a:r>
              <a:rPr lang="tr-TR" dirty="0"/>
              <a:t>, farklı bulutlar, </a:t>
            </a:r>
            <a:r>
              <a:rPr lang="tr-TR" dirty="0" err="1"/>
              <a:t>edge</a:t>
            </a:r>
            <a:r>
              <a:rPr lang="tr-TR" dirty="0"/>
              <a:t>) </a:t>
            </a:r>
            <a:r>
              <a:rPr lang="tr-TR" b="1" dirty="0"/>
              <a:t>Azure üzerinden yönetmeni</a:t>
            </a:r>
            <a:r>
              <a:rPr lang="tr-TR" dirty="0"/>
              <a:t> sağlayan bir “hibrit/</a:t>
            </a:r>
            <a:r>
              <a:rPr lang="tr-TR" dirty="0" err="1"/>
              <a:t>multi-cloud</a:t>
            </a:r>
            <a:r>
              <a:rPr lang="tr-TR" dirty="0"/>
              <a:t> yönetim </a:t>
            </a:r>
            <a:r>
              <a:rPr lang="tr-TR" dirty="0" err="1"/>
              <a:t>katmanı”dır</a:t>
            </a:r>
            <a:r>
              <a:rPr lang="tr-TR" dirty="0"/>
              <a:t>.</a:t>
            </a:r>
          </a:p>
          <a:p>
            <a:r>
              <a:rPr lang="tr-TR" b="1" dirty="0"/>
              <a:t>Tek merkezden yönetim</a:t>
            </a:r>
          </a:p>
          <a:p>
            <a:r>
              <a:rPr lang="tr-TR" dirty="0"/>
              <a:t>Sunucu, </a:t>
            </a:r>
            <a:r>
              <a:rPr lang="tr-TR" dirty="0" err="1"/>
              <a:t>Kubernetes</a:t>
            </a:r>
            <a:r>
              <a:rPr lang="tr-TR" dirty="0"/>
              <a:t> ve bazı Azure veri servislerini Azure Portal/CLI ile tek yerden yönetme.</a:t>
            </a:r>
          </a:p>
          <a:p>
            <a:r>
              <a:rPr lang="tr-TR" b="1" dirty="0"/>
              <a:t>On-</a:t>
            </a:r>
            <a:r>
              <a:rPr lang="tr-TR" b="1" dirty="0" err="1"/>
              <a:t>prem</a:t>
            </a:r>
            <a:r>
              <a:rPr lang="tr-TR" b="1" dirty="0"/>
              <a:t> &amp; </a:t>
            </a:r>
            <a:r>
              <a:rPr lang="tr-TR" b="1" dirty="0" err="1"/>
              <a:t>multi-cloud</a:t>
            </a:r>
            <a:r>
              <a:rPr lang="tr-TR" b="1" dirty="0"/>
              <a:t> desteği</a:t>
            </a:r>
          </a:p>
          <a:p>
            <a:r>
              <a:rPr lang="tr-TR" dirty="0"/>
              <a:t>AWS/GCP veya kendi veri merkezindeki kaynakları Azure’a “bağlayıp” yönetebilme.</a:t>
            </a:r>
          </a:p>
          <a:p>
            <a:r>
              <a:rPr lang="tr-TR" b="1" dirty="0" err="1"/>
              <a:t>Policy</a:t>
            </a:r>
            <a:r>
              <a:rPr lang="tr-TR" b="1" dirty="0"/>
              <a:t> &amp; </a:t>
            </a:r>
            <a:r>
              <a:rPr lang="tr-TR" b="1" dirty="0" err="1"/>
              <a:t>governance</a:t>
            </a:r>
            <a:endParaRPr lang="tr-TR" b="1" dirty="0"/>
          </a:p>
          <a:p>
            <a:r>
              <a:rPr lang="tr-TR" dirty="0"/>
              <a:t>Azure </a:t>
            </a:r>
            <a:r>
              <a:rPr lang="tr-TR" dirty="0" err="1"/>
              <a:t>Policy</a:t>
            </a:r>
            <a:r>
              <a:rPr lang="tr-TR" dirty="0"/>
              <a:t> ile standartları uygulama (etiketleme, </a:t>
            </a:r>
            <a:r>
              <a:rPr lang="tr-TR" dirty="0" err="1"/>
              <a:t>konfig</a:t>
            </a:r>
            <a:r>
              <a:rPr lang="tr-TR" dirty="0"/>
              <a:t>, uyumluluk), denetim ve raporlama.</a:t>
            </a:r>
          </a:p>
          <a:p>
            <a:r>
              <a:rPr lang="tr-TR" b="1" dirty="0"/>
              <a:t>Güvenlik entegrasyonu</a:t>
            </a:r>
          </a:p>
          <a:p>
            <a:r>
              <a:rPr lang="tr-TR" dirty="0"/>
              <a:t>Microsoft </a:t>
            </a:r>
            <a:r>
              <a:rPr lang="tr-TR" dirty="0" err="1"/>
              <a:t>Defender</a:t>
            </a:r>
            <a:r>
              <a:rPr lang="tr-TR" dirty="0"/>
              <a:t> </a:t>
            </a:r>
            <a:r>
              <a:rPr lang="tr-TR" dirty="0" err="1"/>
              <a:t>for</a:t>
            </a:r>
            <a:r>
              <a:rPr lang="tr-TR" dirty="0"/>
              <a:t> Cloud gibi güvenlik servisleriyle görünürlük ve öneriler.</a:t>
            </a:r>
          </a:p>
          <a:p>
            <a:r>
              <a:rPr lang="tr-TR" b="1" dirty="0"/>
              <a:t>Envanter &amp; izleme</a:t>
            </a:r>
          </a:p>
          <a:p>
            <a:r>
              <a:rPr lang="tr-TR" dirty="0"/>
              <a:t>Kaynak envanteri, log/</a:t>
            </a:r>
            <a:r>
              <a:rPr lang="tr-TR" dirty="0" err="1"/>
              <a:t>metric</a:t>
            </a:r>
            <a:r>
              <a:rPr lang="tr-TR" dirty="0"/>
              <a:t> toplama ve izleme (Azure </a:t>
            </a:r>
            <a:r>
              <a:rPr lang="tr-TR" dirty="0" err="1"/>
              <a:t>Monitor</a:t>
            </a:r>
            <a:r>
              <a:rPr lang="tr-TR" dirty="0"/>
              <a:t>/Log </a:t>
            </a:r>
            <a:r>
              <a:rPr lang="tr-TR" dirty="0" err="1"/>
              <a:t>Analytics</a:t>
            </a:r>
            <a:r>
              <a:rPr lang="tr-TR" dirty="0"/>
              <a:t> ile).</a:t>
            </a:r>
          </a:p>
          <a:p>
            <a:r>
              <a:rPr lang="tr-TR" b="1" dirty="0"/>
              <a:t>Güncelleme/</a:t>
            </a:r>
            <a:r>
              <a:rPr lang="tr-TR" b="1" dirty="0" err="1"/>
              <a:t>konfig</a:t>
            </a:r>
            <a:r>
              <a:rPr lang="tr-TR" b="1" dirty="0"/>
              <a:t> yönetimi</a:t>
            </a:r>
          </a:p>
          <a:p>
            <a:r>
              <a:rPr lang="tr-TR" dirty="0" err="1"/>
              <a:t>Arc-enabled</a:t>
            </a:r>
            <a:r>
              <a:rPr lang="tr-TR" dirty="0"/>
              <a:t> </a:t>
            </a:r>
            <a:r>
              <a:rPr lang="tr-TR" dirty="0" err="1"/>
              <a:t>server’larda</a:t>
            </a:r>
            <a:r>
              <a:rPr lang="tr-TR" dirty="0"/>
              <a:t> </a:t>
            </a:r>
            <a:r>
              <a:rPr lang="tr-TR" dirty="0" err="1"/>
              <a:t>update</a:t>
            </a:r>
            <a:r>
              <a:rPr lang="tr-TR" dirty="0"/>
              <a:t> yönetimi ve bazı yönetim otomasyonları.</a:t>
            </a:r>
          </a:p>
          <a:p>
            <a:r>
              <a:rPr lang="tr-TR" b="1" dirty="0" err="1"/>
              <a:t>Arc-enabled</a:t>
            </a:r>
            <a:r>
              <a:rPr lang="tr-TR" b="1" dirty="0"/>
              <a:t> </a:t>
            </a:r>
            <a:r>
              <a:rPr lang="tr-TR" b="1" dirty="0" err="1"/>
              <a:t>Kubernetes</a:t>
            </a:r>
            <a:endParaRPr lang="tr-TR" b="1" dirty="0"/>
          </a:p>
          <a:p>
            <a:r>
              <a:rPr lang="tr-TR" dirty="0" err="1"/>
              <a:t>Kubernetes</a:t>
            </a:r>
            <a:r>
              <a:rPr lang="tr-TR" dirty="0"/>
              <a:t> </a:t>
            </a:r>
            <a:r>
              <a:rPr lang="tr-TR" dirty="0" err="1"/>
              <a:t>cluster’larını</a:t>
            </a:r>
            <a:r>
              <a:rPr lang="tr-TR" dirty="0"/>
              <a:t> Azure’a bağlayıp </a:t>
            </a:r>
            <a:r>
              <a:rPr lang="tr-TR" dirty="0" err="1"/>
              <a:t>GitOps</a:t>
            </a:r>
            <a:r>
              <a:rPr lang="tr-TR" dirty="0"/>
              <a:t>/</a:t>
            </a:r>
            <a:r>
              <a:rPr lang="tr-TR" dirty="0" err="1"/>
              <a:t>Policy</a:t>
            </a:r>
            <a:r>
              <a:rPr lang="tr-TR" dirty="0"/>
              <a:t>/izleme gibi yönetim kabiliyetleri ekleme.</a:t>
            </a:r>
          </a:p>
          <a:p>
            <a:r>
              <a:rPr lang="tr-TR" b="1" dirty="0" err="1"/>
              <a:t>Arc-enabled</a:t>
            </a:r>
            <a:r>
              <a:rPr lang="tr-TR" b="1" dirty="0"/>
              <a:t> data </a:t>
            </a:r>
            <a:r>
              <a:rPr lang="tr-TR" b="1" dirty="0" err="1"/>
              <a:t>services</a:t>
            </a:r>
            <a:endParaRPr lang="tr-TR" b="1" dirty="0"/>
          </a:p>
          <a:p>
            <a:r>
              <a:rPr lang="tr-TR" dirty="0"/>
              <a:t>Azure SQL </a:t>
            </a:r>
            <a:r>
              <a:rPr lang="tr-TR" dirty="0" err="1"/>
              <a:t>Managed</a:t>
            </a:r>
            <a:r>
              <a:rPr lang="tr-TR" dirty="0"/>
              <a:t> </a:t>
            </a:r>
            <a:r>
              <a:rPr lang="tr-TR" dirty="0" err="1"/>
              <a:t>Instance</a:t>
            </a:r>
            <a:r>
              <a:rPr lang="tr-TR" dirty="0"/>
              <a:t> / </a:t>
            </a:r>
            <a:r>
              <a:rPr lang="tr-TR" dirty="0" err="1"/>
              <a:t>PostgreSQL</a:t>
            </a:r>
            <a:r>
              <a:rPr lang="tr-TR" dirty="0"/>
              <a:t> gibi bazı Azure veri servislerini kendi ortamında çalıştırma (desteklenen senaryolarda).</a:t>
            </a:r>
          </a:p>
          <a:p>
            <a:endParaRPr dirty="0"/>
          </a:p>
        </p:txBody>
      </p:sp>
      <p:sp>
        <p:nvSpPr>
          <p:cNvPr id="4" name="Slide Number Placeholder 3">
            <a:extLst>
              <a:ext uri="{FF2B5EF4-FFF2-40B4-BE49-F238E27FC236}">
                <a16:creationId xmlns:a16="http://schemas.microsoft.com/office/drawing/2014/main" id="{588BD902-861F-BA50-6491-D4EFFB856136}"/>
              </a:ext>
            </a:extLst>
          </p:cNvPr>
          <p:cNvSpPr>
            <a:spLocks noGrp="1"/>
          </p:cNvSpPr>
          <p:nvPr>
            <p:ph type="sldNum" sz="quarter" idx="10"/>
          </p:nvPr>
        </p:nvSpPr>
        <p:spPr/>
        <p:txBody>
          <a:bodyPr/>
          <a:lstStyle/>
          <a:p>
            <a:fld id="{6101C5E1-D8E9-464D-A93E-CE21651935A7}" type="slidenum">
              <a:rPr lang="en-US" smtClean="0"/>
              <a:t>16</a:t>
            </a:fld>
            <a:endParaRPr lang="en-US"/>
          </a:p>
        </p:txBody>
      </p:sp>
    </p:spTree>
    <p:extLst>
      <p:ext uri="{BB962C8B-B14F-4D97-AF65-F5344CB8AC3E}">
        <p14:creationId xmlns:p14="http://schemas.microsoft.com/office/powerpoint/2010/main" val="1545901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1F546-2972-E32F-7179-1E50BE24A1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86D64-5923-4322-47F9-DF8F8A36DC6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F45B413B-7EC4-3B47-DC11-648404EA43B4}"/>
              </a:ext>
            </a:extLst>
          </p:cNvPr>
          <p:cNvSpPr>
            <a:spLocks noGrp="1"/>
          </p:cNvSpPr>
          <p:nvPr>
            <p:ph type="body" idx="1"/>
          </p:nvPr>
        </p:nvSpPr>
        <p:spPr/>
        <p:txBody>
          <a:bodyPr>
            <a:normAutofit fontScale="47500" lnSpcReduction="20000"/>
          </a:bodyPr>
          <a:lstStyle/>
          <a:p>
            <a:r>
              <a:rPr lang="tr-TR" sz="1200" b="1" i="0" kern="1200" dirty="0">
                <a:solidFill>
                  <a:schemeClr val="tx1"/>
                </a:solidFill>
                <a:effectLst/>
                <a:latin typeface="+mn-lt"/>
                <a:ea typeface="+mn-ea"/>
                <a:cs typeface="+mn-cs"/>
              </a:rPr>
              <a:t>Azure </a:t>
            </a:r>
            <a:r>
              <a:rPr lang="tr-TR" sz="1200" b="1" i="0" kern="1200" dirty="0" err="1">
                <a:solidFill>
                  <a:schemeClr val="tx1"/>
                </a:solidFill>
                <a:effectLst/>
                <a:latin typeface="+mn-lt"/>
                <a:ea typeface="+mn-ea"/>
                <a:cs typeface="+mn-cs"/>
              </a:rPr>
              <a:t>DevOps</a:t>
            </a:r>
            <a:endParaRPr lang="tr-TR" sz="1200" b="1"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Modern geliştirme hizmetleriyle daha akıllı planlar yapın, büyük ekiplerde daha verimli çalışın ve sonuca daha hızlı ulaşın.</a:t>
            </a:r>
            <a:endParaRPr lang="tr-TR" sz="1200" b="1" i="0" kern="1200" dirty="0">
              <a:solidFill>
                <a:schemeClr val="tx1"/>
              </a:solidFill>
              <a:effectLst/>
              <a:latin typeface="+mn-lt"/>
              <a:ea typeface="+mn-ea"/>
              <a:cs typeface="+mn-cs"/>
            </a:endParaRPr>
          </a:p>
          <a:p>
            <a:endParaRPr lang="tr-TR" sz="1200" b="1" i="0" kern="1200" dirty="0">
              <a:solidFill>
                <a:schemeClr val="tx1"/>
              </a:solidFill>
              <a:effectLst/>
              <a:latin typeface="+mn-lt"/>
              <a:ea typeface="+mn-ea"/>
              <a:cs typeface="+mn-cs"/>
            </a:endParaRPr>
          </a:p>
          <a:p>
            <a:r>
              <a:rPr lang="tr-TR" sz="1200" b="1" i="0" kern="1200" dirty="0">
                <a:solidFill>
                  <a:schemeClr val="tx1"/>
                </a:solidFill>
                <a:effectLst/>
                <a:latin typeface="+mn-lt"/>
                <a:ea typeface="+mn-ea"/>
                <a:cs typeface="+mn-cs"/>
              </a:rPr>
              <a:t>Azure </a:t>
            </a:r>
            <a:r>
              <a:rPr lang="tr-TR" sz="1200" b="1" i="0" kern="1200" dirty="0" err="1">
                <a:solidFill>
                  <a:schemeClr val="tx1"/>
                </a:solidFill>
                <a:effectLst/>
                <a:latin typeface="+mn-lt"/>
                <a:ea typeface="+mn-ea"/>
                <a:cs typeface="+mn-cs"/>
              </a:rPr>
              <a:t>Repos</a:t>
            </a:r>
            <a:endParaRPr lang="tr-TR" sz="1200" b="1"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Projeniz için sınırsız ve bulutta barındırılan özel Git depoları</a:t>
            </a:r>
          </a:p>
          <a:p>
            <a:r>
              <a:rPr lang="tr-TR" sz="1200" b="1" i="0" kern="1200" dirty="0">
                <a:solidFill>
                  <a:schemeClr val="tx1"/>
                </a:solidFill>
                <a:effectLst/>
                <a:latin typeface="+mn-lt"/>
                <a:ea typeface="+mn-ea"/>
                <a:cs typeface="+mn-cs"/>
              </a:rPr>
              <a:t>*Tüm Git istemcileri için destek: </a:t>
            </a:r>
            <a:r>
              <a:rPr lang="tr-TR" sz="1200" b="0" i="0" kern="1200" dirty="0">
                <a:solidFill>
                  <a:schemeClr val="tx1"/>
                </a:solidFill>
                <a:effectLst/>
                <a:latin typeface="+mn-lt"/>
                <a:ea typeface="+mn-ea"/>
                <a:cs typeface="+mn-cs"/>
              </a:rPr>
              <a:t>İstediğiniz IDE, düzenleyici veya Git istemcisinden Git depolarına güvenli bir şekilde bağlanın ve kod gönderin.</a:t>
            </a:r>
          </a:p>
          <a:p>
            <a:r>
              <a:rPr lang="tr-TR" sz="1200" b="1" i="0" kern="1200" dirty="0">
                <a:solidFill>
                  <a:schemeClr val="tx1"/>
                </a:solidFill>
                <a:effectLst/>
                <a:latin typeface="+mn-lt"/>
                <a:ea typeface="+mn-ea"/>
                <a:cs typeface="+mn-cs"/>
              </a:rPr>
              <a:t>*Anlamsal kod arama: </a:t>
            </a:r>
            <a:r>
              <a:rPr lang="tr-TR" sz="1200" b="0" i="0" kern="1200" dirty="0">
                <a:solidFill>
                  <a:schemeClr val="tx1"/>
                </a:solidFill>
                <a:effectLst/>
                <a:latin typeface="+mn-lt"/>
                <a:ea typeface="+mn-ea"/>
                <a:cs typeface="+mn-cs"/>
              </a:rPr>
              <a:t>Sınıfları ve değişkenleri anlayan kod araması ile istediğinizi hızlı bir şekilde bulun.</a:t>
            </a:r>
          </a:p>
          <a:p>
            <a:endParaRPr lang="tr-TR" sz="1200" b="0" i="0" kern="1200" dirty="0">
              <a:solidFill>
                <a:schemeClr val="tx1"/>
              </a:solidFill>
              <a:effectLst/>
              <a:latin typeface="+mn-lt"/>
              <a:ea typeface="+mn-ea"/>
              <a:cs typeface="+mn-cs"/>
            </a:endParaRPr>
          </a:p>
          <a:p>
            <a:r>
              <a:rPr lang="tr-TR" sz="1200" b="1" i="0" kern="1200" dirty="0">
                <a:solidFill>
                  <a:schemeClr val="tx1"/>
                </a:solidFill>
                <a:effectLst/>
                <a:latin typeface="+mn-lt"/>
                <a:ea typeface="+mn-ea"/>
                <a:cs typeface="+mn-cs"/>
              </a:rPr>
              <a:t>Azure </a:t>
            </a:r>
            <a:r>
              <a:rPr lang="tr-TR" sz="1200" b="1" i="0" kern="1200" dirty="0" err="1">
                <a:solidFill>
                  <a:schemeClr val="tx1"/>
                </a:solidFill>
                <a:effectLst/>
                <a:latin typeface="+mn-lt"/>
                <a:ea typeface="+mn-ea"/>
                <a:cs typeface="+mn-cs"/>
              </a:rPr>
              <a:t>Boards</a:t>
            </a:r>
            <a:endParaRPr lang="tr-TR" sz="1200" b="1"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Ekipleriniz arasında işleri planlayın, izleyin ve tartışın</a:t>
            </a:r>
          </a:p>
          <a:p>
            <a:r>
              <a:rPr lang="tr-TR" sz="1200" b="1" i="0" kern="1200" dirty="0">
                <a:solidFill>
                  <a:schemeClr val="tx1"/>
                </a:solidFill>
                <a:effectLst/>
                <a:latin typeface="+mn-lt"/>
                <a:ea typeface="+mn-ea"/>
                <a:cs typeface="+mn-cs"/>
              </a:rPr>
              <a:t>*</a:t>
            </a:r>
            <a:r>
              <a:rPr lang="tr-TR" sz="1200" b="1" i="0" kern="1200" dirty="0" err="1">
                <a:solidFill>
                  <a:schemeClr val="tx1"/>
                </a:solidFill>
                <a:effectLst/>
                <a:latin typeface="+mn-lt"/>
                <a:ea typeface="+mn-ea"/>
                <a:cs typeface="+mn-cs"/>
              </a:rPr>
              <a:t>Scrum</a:t>
            </a:r>
            <a:r>
              <a:rPr lang="tr-TR" sz="1200" b="1" i="0" kern="1200" dirty="0">
                <a:solidFill>
                  <a:schemeClr val="tx1"/>
                </a:solidFill>
                <a:effectLst/>
                <a:latin typeface="+mn-lt"/>
                <a:ea typeface="+mn-ea"/>
                <a:cs typeface="+mn-cs"/>
              </a:rPr>
              <a:t> için hazır:</a:t>
            </a:r>
            <a:r>
              <a:rPr lang="tr-TR" sz="1200" b="0" i="0" kern="1200" dirty="0">
                <a:solidFill>
                  <a:schemeClr val="tx1"/>
                </a:solidFill>
                <a:effectLst/>
                <a:latin typeface="+mn-lt"/>
                <a:ea typeface="+mn-ea"/>
                <a:cs typeface="+mn-cs"/>
              </a:rPr>
              <a:t> Yerleşik görev panolarını ve planlama araçlarını kullanarak takımlarınızın </a:t>
            </a:r>
            <a:r>
              <a:rPr lang="tr-TR" sz="1200" b="0" i="0" kern="1200" dirty="0" err="1">
                <a:solidFill>
                  <a:schemeClr val="tx1"/>
                </a:solidFill>
                <a:effectLst/>
                <a:latin typeface="+mn-lt"/>
                <a:ea typeface="+mn-ea"/>
                <a:cs typeface="+mn-cs"/>
              </a:rPr>
              <a:t>sprint'ler</a:t>
            </a:r>
            <a:r>
              <a:rPr lang="tr-TR" sz="1200" b="0" i="0" kern="1200" dirty="0">
                <a:solidFill>
                  <a:schemeClr val="tx1"/>
                </a:solidFill>
                <a:effectLst/>
                <a:latin typeface="+mn-lt"/>
                <a:ea typeface="+mn-ea"/>
                <a:cs typeface="+mn-cs"/>
              </a:rPr>
              <a:t>, hızlı toplantılar ve planlama toplantıları gerçekleştirmesine yardımcı olun.</a:t>
            </a:r>
          </a:p>
          <a:p>
            <a:r>
              <a:rPr lang="tr-TR" sz="1200" b="1" i="0" kern="1200" dirty="0">
                <a:solidFill>
                  <a:schemeClr val="tx1"/>
                </a:solidFill>
                <a:effectLst/>
                <a:latin typeface="+mn-lt"/>
                <a:ea typeface="+mn-ea"/>
                <a:cs typeface="+mn-cs"/>
              </a:rPr>
              <a:t>*İçgörüler için oluşturuldu: </a:t>
            </a:r>
            <a:r>
              <a:rPr lang="tr-TR" sz="1200" b="0" i="0" kern="1200" dirty="0">
                <a:solidFill>
                  <a:schemeClr val="tx1"/>
                </a:solidFill>
                <a:effectLst/>
                <a:latin typeface="+mn-lt"/>
                <a:ea typeface="+mn-ea"/>
                <a:cs typeface="+mn-cs"/>
              </a:rPr>
              <a:t>Güçlü analiz araçları ve pano pencere öğeleriyle projenizin durumu ve ilerlemesi hakkında yeni içgörüler elde edin.</a:t>
            </a:r>
          </a:p>
          <a:p>
            <a:r>
              <a:rPr lang="tr-TR" sz="1200" b="1" i="0" kern="1200" dirty="0">
                <a:solidFill>
                  <a:schemeClr val="tx1"/>
                </a:solidFill>
                <a:effectLst/>
                <a:latin typeface="+mn-lt"/>
                <a:ea typeface="+mn-ea"/>
                <a:cs typeface="+mn-cs"/>
              </a:rPr>
              <a:t>*Fikir aşamasından yayın aşamasına süren bağlantı: </a:t>
            </a:r>
            <a:r>
              <a:rPr lang="tr-TR" sz="1200" b="0" i="0" kern="1200" dirty="0">
                <a:solidFill>
                  <a:schemeClr val="tx1"/>
                </a:solidFill>
                <a:effectLst/>
                <a:latin typeface="+mn-lt"/>
                <a:ea typeface="+mn-ea"/>
                <a:cs typeface="+mn-cs"/>
              </a:rPr>
              <a:t>Tüm kod değişikliklerini doğrudan iş öğelerine bağlayarak geliştirme aşamalarındaki bütün fikirlerinizi takip edin ve ekibinizin uyum içinde çalışmasını sağlayın.</a:t>
            </a:r>
          </a:p>
          <a:p>
            <a:endParaRPr lang="tr-TR" sz="1200" b="0" i="0" kern="1200" dirty="0">
              <a:solidFill>
                <a:schemeClr val="tx1"/>
              </a:solidFill>
              <a:effectLst/>
              <a:latin typeface="+mn-lt"/>
              <a:ea typeface="+mn-ea"/>
              <a:cs typeface="+mn-cs"/>
            </a:endParaRPr>
          </a:p>
          <a:p>
            <a:r>
              <a:rPr lang="tr-TR" sz="1200" b="1" i="0" kern="1200" dirty="0">
                <a:solidFill>
                  <a:schemeClr val="tx1"/>
                </a:solidFill>
                <a:effectLst/>
                <a:latin typeface="+mn-lt"/>
                <a:ea typeface="+mn-ea"/>
                <a:cs typeface="+mn-cs"/>
              </a:rPr>
              <a:t>Azure </a:t>
            </a:r>
            <a:r>
              <a:rPr lang="tr-TR" sz="1200" b="1" i="0" kern="1200" dirty="0" err="1">
                <a:solidFill>
                  <a:schemeClr val="tx1"/>
                </a:solidFill>
                <a:effectLst/>
                <a:latin typeface="+mn-lt"/>
                <a:ea typeface="+mn-ea"/>
                <a:cs typeface="+mn-cs"/>
              </a:rPr>
              <a:t>Artifacts</a:t>
            </a:r>
            <a:endParaRPr lang="tr-TR" sz="1200" b="1"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Paket oluşturun, barındırın ve ekibinizle paylaşın. </a:t>
            </a:r>
          </a:p>
          <a:p>
            <a:r>
              <a:rPr lang="tr-TR" sz="1200" b="1" i="0" kern="1200" dirty="0">
                <a:solidFill>
                  <a:schemeClr val="tx1"/>
                </a:solidFill>
                <a:effectLst/>
                <a:latin typeface="+mn-lt"/>
                <a:ea typeface="+mn-ea"/>
                <a:cs typeface="+mn-cs"/>
              </a:rPr>
              <a:t>*Tüm paket türlerini yönetin: </a:t>
            </a:r>
            <a:r>
              <a:rPr lang="tr-TR" sz="1200" b="0" i="0" kern="1200" dirty="0" err="1">
                <a:solidFill>
                  <a:schemeClr val="tx1"/>
                </a:solidFill>
                <a:effectLst/>
                <a:latin typeface="+mn-lt"/>
                <a:ea typeface="+mn-ea"/>
                <a:cs typeface="+mn-cs"/>
              </a:rPr>
              <a:t>Maven</a:t>
            </a:r>
            <a:r>
              <a:rPr lang="tr-TR" sz="1200" b="0" i="0" kern="1200" dirty="0">
                <a:solidFill>
                  <a:schemeClr val="tx1"/>
                </a:solidFill>
                <a:effectLst/>
                <a:latin typeface="+mn-lt"/>
                <a:ea typeface="+mn-ea"/>
                <a:cs typeface="+mn-cs"/>
              </a:rPr>
              <a:t>, </a:t>
            </a:r>
            <a:r>
              <a:rPr lang="tr-TR" sz="1200" b="0" i="0" kern="1200" dirty="0" err="1">
                <a:solidFill>
                  <a:schemeClr val="tx1"/>
                </a:solidFill>
                <a:effectLst/>
                <a:latin typeface="+mn-lt"/>
                <a:ea typeface="+mn-ea"/>
                <a:cs typeface="+mn-cs"/>
              </a:rPr>
              <a:t>npm</a:t>
            </a:r>
            <a:r>
              <a:rPr lang="tr-TR" sz="1200" b="0" i="0" kern="1200" dirty="0">
                <a:solidFill>
                  <a:schemeClr val="tx1"/>
                </a:solidFill>
                <a:effectLst/>
                <a:latin typeface="+mn-lt"/>
                <a:ea typeface="+mn-ea"/>
                <a:cs typeface="+mn-cs"/>
              </a:rPr>
              <a:t>, </a:t>
            </a:r>
            <a:r>
              <a:rPr lang="tr-TR" sz="1200" b="0" i="0" kern="1200" dirty="0" err="1">
                <a:solidFill>
                  <a:schemeClr val="tx1"/>
                </a:solidFill>
                <a:effectLst/>
                <a:latin typeface="+mn-lt"/>
                <a:ea typeface="+mn-ea"/>
                <a:cs typeface="+mn-cs"/>
              </a:rPr>
              <a:t>NuGet</a:t>
            </a:r>
            <a:r>
              <a:rPr lang="tr-TR" sz="1200" b="0" i="0" kern="1200" dirty="0">
                <a:solidFill>
                  <a:schemeClr val="tx1"/>
                </a:solidFill>
                <a:effectLst/>
                <a:latin typeface="+mn-lt"/>
                <a:ea typeface="+mn-ea"/>
                <a:cs typeface="+mn-cs"/>
              </a:rPr>
              <a:t> ve Python için evrensel yapı yönetimi elde edin.</a:t>
            </a:r>
          </a:p>
          <a:p>
            <a:r>
              <a:rPr lang="tr-TR" sz="1200" b="1" i="0" kern="1200" dirty="0">
                <a:solidFill>
                  <a:schemeClr val="tx1"/>
                </a:solidFill>
                <a:effectLst/>
                <a:latin typeface="+mn-lt"/>
                <a:ea typeface="+mn-ea"/>
                <a:cs typeface="+mn-cs"/>
              </a:rPr>
              <a:t>*Herhangi bir ardışık düzene paket ekleyin: </a:t>
            </a:r>
            <a:r>
              <a:rPr lang="tr-TR" sz="1200" b="0" i="0" kern="1200" dirty="0">
                <a:solidFill>
                  <a:schemeClr val="tx1"/>
                </a:solidFill>
                <a:effectLst/>
                <a:latin typeface="+mn-lt"/>
                <a:ea typeface="+mn-ea"/>
                <a:cs typeface="+mn-cs"/>
              </a:rPr>
              <a:t>Paketleri paylaşın ve yerleşik CI/CD'yi, sürüm oluşturmayı ve testi kullanın.</a:t>
            </a:r>
          </a:p>
          <a:p>
            <a:endParaRPr lang="tr-TR" sz="1200" b="0" i="0" kern="1200" dirty="0">
              <a:solidFill>
                <a:schemeClr val="tx1"/>
              </a:solidFill>
              <a:effectLst/>
              <a:latin typeface="+mn-lt"/>
              <a:ea typeface="+mn-ea"/>
              <a:cs typeface="+mn-cs"/>
            </a:endParaRPr>
          </a:p>
          <a:p>
            <a:r>
              <a:rPr lang="tr-TR" sz="1200" b="1" i="0" kern="1200" dirty="0">
                <a:solidFill>
                  <a:schemeClr val="tx1"/>
                </a:solidFill>
                <a:effectLst/>
                <a:latin typeface="+mn-lt"/>
                <a:ea typeface="+mn-ea"/>
                <a:cs typeface="+mn-cs"/>
              </a:rPr>
              <a:t>Azure </a:t>
            </a:r>
            <a:r>
              <a:rPr lang="tr-TR" sz="1200" b="1" i="0" kern="1200" dirty="0" err="1">
                <a:solidFill>
                  <a:schemeClr val="tx1"/>
                </a:solidFill>
                <a:effectLst/>
                <a:latin typeface="+mn-lt"/>
                <a:ea typeface="+mn-ea"/>
                <a:cs typeface="+mn-cs"/>
              </a:rPr>
              <a:t>Pipelines</a:t>
            </a:r>
            <a:endParaRPr lang="tr-TR" sz="1200" b="1"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Sürekli olarak derleyin, test edin ve dilediğiniz platform ve buluta dağıtın</a:t>
            </a:r>
          </a:p>
          <a:p>
            <a:r>
              <a:rPr lang="tr-TR" sz="1200" b="1" i="0" kern="1200" dirty="0">
                <a:solidFill>
                  <a:schemeClr val="tx1"/>
                </a:solidFill>
                <a:effectLst/>
                <a:latin typeface="+mn-lt"/>
                <a:ea typeface="+mn-ea"/>
                <a:cs typeface="+mn-cs"/>
              </a:rPr>
              <a:t>*Tüm diller, tüm platformlar: </a:t>
            </a:r>
            <a:r>
              <a:rPr lang="tr-TR" sz="1200" b="0" i="0" kern="1200" dirty="0">
                <a:solidFill>
                  <a:schemeClr val="tx1"/>
                </a:solidFill>
                <a:effectLst/>
                <a:latin typeface="+mn-lt"/>
                <a:ea typeface="+mn-ea"/>
                <a:cs typeface="+mn-cs"/>
              </a:rPr>
              <a:t>Node.js, Python, Java, PHP, Ruby, C/C++, .NET, Android ve iOS uygulamalarını derleyin, test edin ve dağıtın. Linux, </a:t>
            </a:r>
            <a:r>
              <a:rPr lang="tr-TR" sz="1200" b="0" i="0" kern="1200" dirty="0" err="1">
                <a:solidFill>
                  <a:schemeClr val="tx1"/>
                </a:solidFill>
                <a:effectLst/>
                <a:latin typeface="+mn-lt"/>
                <a:ea typeface="+mn-ea"/>
                <a:cs typeface="+mn-cs"/>
              </a:rPr>
              <a:t>macOS</a:t>
            </a:r>
            <a:r>
              <a:rPr lang="tr-TR" sz="1200" b="0" i="0" kern="1200" dirty="0">
                <a:solidFill>
                  <a:schemeClr val="tx1"/>
                </a:solidFill>
                <a:effectLst/>
                <a:latin typeface="+mn-lt"/>
                <a:ea typeface="+mn-ea"/>
                <a:cs typeface="+mn-cs"/>
              </a:rPr>
              <a:t> ve </a:t>
            </a:r>
            <a:r>
              <a:rPr lang="tr-TR" sz="1200" b="0" i="0" kern="1200" dirty="0" err="1">
                <a:solidFill>
                  <a:schemeClr val="tx1"/>
                </a:solidFill>
                <a:effectLst/>
                <a:latin typeface="+mn-lt"/>
                <a:ea typeface="+mn-ea"/>
                <a:cs typeface="+mn-cs"/>
              </a:rPr>
              <a:t>Windows'da</a:t>
            </a:r>
            <a:r>
              <a:rPr lang="tr-TR" sz="1200" b="0" i="0" kern="1200" dirty="0">
                <a:solidFill>
                  <a:schemeClr val="tx1"/>
                </a:solidFill>
                <a:effectLst/>
                <a:latin typeface="+mn-lt"/>
                <a:ea typeface="+mn-ea"/>
                <a:cs typeface="+mn-cs"/>
              </a:rPr>
              <a:t> paralel çalıştırın.</a:t>
            </a:r>
          </a:p>
          <a:p>
            <a:r>
              <a:rPr lang="tr-TR" sz="1200" b="1" i="0" kern="1200" dirty="0">
                <a:solidFill>
                  <a:schemeClr val="tx1"/>
                </a:solidFill>
                <a:effectLst/>
                <a:latin typeface="+mn-lt"/>
                <a:ea typeface="+mn-ea"/>
                <a:cs typeface="+mn-cs"/>
              </a:rPr>
              <a:t>*Kapsayıcılar ve </a:t>
            </a:r>
            <a:r>
              <a:rPr lang="tr-TR" sz="1200" b="1" i="0" kern="1200" dirty="0" err="1">
                <a:solidFill>
                  <a:schemeClr val="tx1"/>
                </a:solidFill>
                <a:effectLst/>
                <a:latin typeface="+mn-lt"/>
                <a:ea typeface="+mn-ea"/>
                <a:cs typeface="+mn-cs"/>
              </a:rPr>
              <a:t>Kubernetes</a:t>
            </a:r>
            <a:r>
              <a:rPr lang="tr-TR" sz="1200" b="1" i="0" kern="1200" dirty="0">
                <a:solidFill>
                  <a:schemeClr val="tx1"/>
                </a:solidFill>
                <a:effectLst/>
                <a:latin typeface="+mn-lt"/>
                <a:ea typeface="+mn-ea"/>
                <a:cs typeface="+mn-cs"/>
              </a:rPr>
              <a:t>: </a:t>
            </a:r>
            <a:r>
              <a:rPr lang="tr-TR" sz="1200" b="0" i="0" kern="1200" dirty="0">
                <a:solidFill>
                  <a:schemeClr val="tx1"/>
                </a:solidFill>
                <a:effectLst/>
                <a:latin typeface="+mn-lt"/>
                <a:ea typeface="+mn-ea"/>
                <a:cs typeface="+mn-cs"/>
              </a:rPr>
              <a:t>Görüntülerinizi kolayca derleyip </a:t>
            </a:r>
            <a:r>
              <a:rPr lang="tr-TR" sz="1200" b="0" i="0" kern="1200" dirty="0" err="1">
                <a:solidFill>
                  <a:schemeClr val="tx1"/>
                </a:solidFill>
                <a:effectLst/>
                <a:latin typeface="+mn-lt"/>
                <a:ea typeface="+mn-ea"/>
                <a:cs typeface="+mn-cs"/>
              </a:rPr>
              <a:t>Docker</a:t>
            </a:r>
            <a:r>
              <a:rPr lang="tr-TR" sz="1200" b="0" i="0" kern="1200" dirty="0">
                <a:solidFill>
                  <a:schemeClr val="tx1"/>
                </a:solidFill>
                <a:effectLst/>
                <a:latin typeface="+mn-lt"/>
                <a:ea typeface="+mn-ea"/>
                <a:cs typeface="+mn-cs"/>
              </a:rPr>
              <a:t> </a:t>
            </a:r>
            <a:r>
              <a:rPr lang="tr-TR" sz="1200" b="0" i="0" kern="1200" dirty="0" err="1">
                <a:solidFill>
                  <a:schemeClr val="tx1"/>
                </a:solidFill>
                <a:effectLst/>
                <a:latin typeface="+mn-lt"/>
                <a:ea typeface="+mn-ea"/>
                <a:cs typeface="+mn-cs"/>
              </a:rPr>
              <a:t>Hub</a:t>
            </a:r>
            <a:r>
              <a:rPr lang="tr-TR" sz="1200" b="0" i="0" kern="1200" dirty="0">
                <a:solidFill>
                  <a:schemeClr val="tx1"/>
                </a:solidFill>
                <a:effectLst/>
                <a:latin typeface="+mn-lt"/>
                <a:ea typeface="+mn-ea"/>
                <a:cs typeface="+mn-cs"/>
              </a:rPr>
              <a:t> ve Azure </a:t>
            </a:r>
            <a:r>
              <a:rPr lang="tr-TR" sz="1200" b="0" i="0" kern="1200" dirty="0" err="1">
                <a:solidFill>
                  <a:schemeClr val="tx1"/>
                </a:solidFill>
                <a:effectLst/>
                <a:latin typeface="+mn-lt"/>
                <a:ea typeface="+mn-ea"/>
                <a:cs typeface="+mn-cs"/>
              </a:rPr>
              <a:t>Container</a:t>
            </a:r>
            <a:r>
              <a:rPr lang="tr-TR" sz="1200" b="0" i="0" kern="1200" dirty="0">
                <a:solidFill>
                  <a:schemeClr val="tx1"/>
                </a:solidFill>
                <a:effectLst/>
                <a:latin typeface="+mn-lt"/>
                <a:ea typeface="+mn-ea"/>
                <a:cs typeface="+mn-cs"/>
              </a:rPr>
              <a:t> </a:t>
            </a:r>
            <a:r>
              <a:rPr lang="tr-TR" sz="1200" b="0" i="0" kern="1200" dirty="0" err="1">
                <a:solidFill>
                  <a:schemeClr val="tx1"/>
                </a:solidFill>
                <a:effectLst/>
                <a:latin typeface="+mn-lt"/>
                <a:ea typeface="+mn-ea"/>
                <a:cs typeface="+mn-cs"/>
              </a:rPr>
              <a:t>Registry</a:t>
            </a:r>
            <a:r>
              <a:rPr lang="tr-TR" sz="1200" b="0" i="0" kern="1200" dirty="0">
                <a:solidFill>
                  <a:schemeClr val="tx1"/>
                </a:solidFill>
                <a:effectLst/>
                <a:latin typeface="+mn-lt"/>
                <a:ea typeface="+mn-ea"/>
                <a:cs typeface="+mn-cs"/>
              </a:rPr>
              <a:t> gibi kapsayıcı kayıt defterlerine gönderin. Kapsayıcıları ayrı ana bilgisayarlara veya </a:t>
            </a:r>
            <a:r>
              <a:rPr lang="tr-TR" sz="1200" b="0" i="0" kern="1200" dirty="0" err="1">
                <a:solidFill>
                  <a:schemeClr val="tx1"/>
                </a:solidFill>
                <a:effectLst/>
                <a:latin typeface="+mn-lt"/>
                <a:ea typeface="+mn-ea"/>
                <a:cs typeface="+mn-cs"/>
              </a:rPr>
              <a:t>Kubernetes'e</a:t>
            </a:r>
            <a:r>
              <a:rPr lang="tr-TR" sz="1200" b="0" i="0" kern="1200" dirty="0">
                <a:solidFill>
                  <a:schemeClr val="tx1"/>
                </a:solidFill>
                <a:effectLst/>
                <a:latin typeface="+mn-lt"/>
                <a:ea typeface="+mn-ea"/>
                <a:cs typeface="+mn-cs"/>
              </a:rPr>
              <a:t> dağıtın.</a:t>
            </a:r>
          </a:p>
          <a:p>
            <a:r>
              <a:rPr lang="tr-TR" sz="1200" b="0" i="0" kern="1200" dirty="0">
                <a:solidFill>
                  <a:schemeClr val="tx1"/>
                </a:solidFill>
                <a:effectLst/>
                <a:latin typeface="+mn-lt"/>
                <a:ea typeface="+mn-ea"/>
                <a:cs typeface="+mn-cs"/>
              </a:rPr>
              <a:t>*</a:t>
            </a:r>
            <a:r>
              <a:rPr lang="tr-TR" sz="1200" b="1" i="0" kern="1200" dirty="0">
                <a:solidFill>
                  <a:schemeClr val="tx1"/>
                </a:solidFill>
                <a:effectLst/>
                <a:latin typeface="+mn-lt"/>
                <a:ea typeface="+mn-ea"/>
                <a:cs typeface="+mn-cs"/>
              </a:rPr>
              <a:t>Genişletilebilir: </a:t>
            </a:r>
            <a:r>
              <a:rPr lang="tr-TR" sz="1200" b="0" i="0" kern="1200" dirty="0">
                <a:solidFill>
                  <a:schemeClr val="tx1"/>
                </a:solidFill>
                <a:effectLst/>
                <a:latin typeface="+mn-lt"/>
                <a:ea typeface="+mn-ea"/>
                <a:cs typeface="+mn-cs"/>
              </a:rPr>
              <a:t>Topluluk tarafından oluşturulan derleme, test ve dağıtım görevlerinin yanı sıra </a:t>
            </a:r>
            <a:r>
              <a:rPr lang="tr-TR" sz="1200" b="0" i="0" kern="1200" dirty="0" err="1">
                <a:solidFill>
                  <a:schemeClr val="tx1"/>
                </a:solidFill>
                <a:effectLst/>
                <a:latin typeface="+mn-lt"/>
                <a:ea typeface="+mn-ea"/>
                <a:cs typeface="+mn-cs"/>
              </a:rPr>
              <a:t>Slack'tan</a:t>
            </a:r>
            <a:r>
              <a:rPr lang="tr-TR" sz="1200" b="0" i="0" kern="1200" dirty="0">
                <a:solidFill>
                  <a:schemeClr val="tx1"/>
                </a:solidFill>
                <a:effectLst/>
                <a:latin typeface="+mn-lt"/>
                <a:ea typeface="+mn-ea"/>
                <a:cs typeface="+mn-cs"/>
              </a:rPr>
              <a:t> </a:t>
            </a:r>
            <a:r>
              <a:rPr lang="tr-TR" sz="1200" b="0" i="0" kern="1200" dirty="0" err="1">
                <a:solidFill>
                  <a:schemeClr val="tx1"/>
                </a:solidFill>
                <a:effectLst/>
                <a:latin typeface="+mn-lt"/>
                <a:ea typeface="+mn-ea"/>
                <a:cs typeface="+mn-cs"/>
              </a:rPr>
              <a:t>SonarCloud'a</a:t>
            </a:r>
            <a:r>
              <a:rPr lang="tr-TR" sz="1200" b="0" i="0" kern="1200" dirty="0">
                <a:solidFill>
                  <a:schemeClr val="tx1"/>
                </a:solidFill>
                <a:effectLst/>
                <a:latin typeface="+mn-lt"/>
                <a:ea typeface="+mn-ea"/>
                <a:cs typeface="+mn-cs"/>
              </a:rPr>
              <a:t> yüzlerce uzantıyı keşfedin ve uygulayın.</a:t>
            </a:r>
          </a:p>
          <a:p>
            <a:r>
              <a:rPr lang="tr-TR" sz="1200" b="1" i="0" kern="1200" dirty="0">
                <a:solidFill>
                  <a:schemeClr val="tx1"/>
                </a:solidFill>
                <a:effectLst/>
                <a:latin typeface="+mn-lt"/>
                <a:ea typeface="+mn-ea"/>
                <a:cs typeface="+mn-cs"/>
              </a:rPr>
              <a:t>*İstediğiniz buluta dağıtın: </a:t>
            </a:r>
            <a:r>
              <a:rPr lang="tr-TR" sz="1200" b="0" i="0" kern="1200" dirty="0">
                <a:solidFill>
                  <a:schemeClr val="tx1"/>
                </a:solidFill>
                <a:effectLst/>
                <a:latin typeface="+mn-lt"/>
                <a:ea typeface="+mn-ea"/>
                <a:cs typeface="+mn-cs"/>
              </a:rPr>
              <a:t>Azure, AWS ve GCP dahil olmak üzere istediğiniz buluta uygulamanız için sürekli teslim (CD) uygulaması gerçekleştirin. Dağıtımı istediğiniz sayıda bağımsız aşama için görselleştirin.</a:t>
            </a:r>
          </a:p>
          <a:p>
            <a:r>
              <a:rPr lang="tr-TR" sz="1200" b="1" i="0" kern="1200" dirty="0">
                <a:solidFill>
                  <a:schemeClr val="tx1"/>
                </a:solidFill>
                <a:effectLst/>
                <a:latin typeface="+mn-lt"/>
                <a:ea typeface="+mn-ea"/>
                <a:cs typeface="+mn-cs"/>
              </a:rPr>
              <a:t>*Gelişmiş iş akışları ve özellikler: </a:t>
            </a:r>
            <a:r>
              <a:rPr lang="tr-TR" sz="1200" b="0" i="0" kern="1200" dirty="0">
                <a:solidFill>
                  <a:schemeClr val="tx1"/>
                </a:solidFill>
                <a:effectLst/>
                <a:latin typeface="+mn-lt"/>
                <a:ea typeface="+mn-ea"/>
                <a:cs typeface="+mn-cs"/>
              </a:rPr>
              <a:t>Kolay derleme zincirlemesinden ve çok aşamalı derlemelerden faydalanın. YAML, test tümleştirmesi, yayın geçitleri, raporlama ve daha fazlası için destek.</a:t>
            </a:r>
          </a:p>
          <a:p>
            <a:r>
              <a:rPr lang="tr-TR" sz="1200" b="1" i="0" kern="1200" dirty="0">
                <a:solidFill>
                  <a:schemeClr val="tx1"/>
                </a:solidFill>
                <a:effectLst/>
                <a:latin typeface="+mn-lt"/>
                <a:ea typeface="+mn-ea"/>
                <a:cs typeface="+mn-cs"/>
              </a:rPr>
              <a:t>*Açık kaynak için ücretsiz: </a:t>
            </a:r>
            <a:r>
              <a:rPr lang="tr-TR" sz="1200" b="0" i="0" kern="1200" dirty="0">
                <a:solidFill>
                  <a:schemeClr val="tx1"/>
                </a:solidFill>
                <a:effectLst/>
                <a:latin typeface="+mn-lt"/>
                <a:ea typeface="+mn-ea"/>
                <a:cs typeface="+mn-cs"/>
              </a:rPr>
              <a:t>Her açık kaynak proje için hızlı CI/CD işlem hatlarının sağlanmasına yardımcı olun. Tüm açık kaynak projeleri için ücretsiz 10 paralel işe ve sınırsız derleme dakikasına sahip olun.</a:t>
            </a:r>
          </a:p>
          <a:p>
            <a:endParaRPr lang="tr-TR" sz="1200" b="0" i="0" kern="1200" dirty="0">
              <a:solidFill>
                <a:schemeClr val="tx1"/>
              </a:solidFill>
              <a:effectLst/>
              <a:latin typeface="+mn-lt"/>
              <a:ea typeface="+mn-ea"/>
              <a:cs typeface="+mn-cs"/>
            </a:endParaRPr>
          </a:p>
          <a:p>
            <a:r>
              <a:rPr lang="tr-TR" sz="1200" b="1" i="0" kern="1200" dirty="0">
                <a:solidFill>
                  <a:schemeClr val="tx1"/>
                </a:solidFill>
                <a:effectLst/>
                <a:latin typeface="+mn-lt"/>
                <a:ea typeface="+mn-ea"/>
                <a:cs typeface="+mn-cs"/>
              </a:rPr>
              <a:t>Azure Test </a:t>
            </a:r>
            <a:r>
              <a:rPr lang="tr-TR" sz="1200" b="1" i="0" kern="1200" dirty="0" err="1">
                <a:solidFill>
                  <a:schemeClr val="tx1"/>
                </a:solidFill>
                <a:effectLst/>
                <a:latin typeface="+mn-lt"/>
                <a:ea typeface="+mn-ea"/>
                <a:cs typeface="+mn-cs"/>
              </a:rPr>
              <a:t>Plans</a:t>
            </a:r>
            <a:endParaRPr lang="tr-TR" sz="1200" b="1" i="0" kern="1200" dirty="0">
              <a:solidFill>
                <a:schemeClr val="tx1"/>
              </a:solidFill>
              <a:effectLst/>
              <a:latin typeface="+mn-lt"/>
              <a:ea typeface="+mn-ea"/>
              <a:cs typeface="+mn-cs"/>
            </a:endParaRPr>
          </a:p>
          <a:p>
            <a:r>
              <a:rPr lang="tr-TR" sz="1200" b="0" i="0" kern="1200" dirty="0">
                <a:solidFill>
                  <a:schemeClr val="tx1"/>
                </a:solidFill>
                <a:effectLst/>
                <a:latin typeface="+mn-lt"/>
                <a:ea typeface="+mn-ea"/>
                <a:cs typeface="+mn-cs"/>
              </a:rPr>
              <a:t>Keşif testi araç seti ile güvenle test edin ve gönderin.</a:t>
            </a:r>
          </a:p>
          <a:p>
            <a:r>
              <a:rPr lang="tr-TR" sz="1200" b="1" i="0" kern="1200" dirty="0">
                <a:solidFill>
                  <a:schemeClr val="tx1"/>
                </a:solidFill>
                <a:effectLst/>
                <a:latin typeface="+mn-lt"/>
                <a:ea typeface="+mn-ea"/>
                <a:cs typeface="+mn-cs"/>
              </a:rPr>
              <a:t>*Zengin veriler yakalayın:</a:t>
            </a:r>
            <a:r>
              <a:rPr lang="tr-TR" sz="1200" b="0" i="0" kern="1200" dirty="0">
                <a:solidFill>
                  <a:schemeClr val="tx1"/>
                </a:solidFill>
                <a:effectLst/>
                <a:latin typeface="+mn-lt"/>
                <a:ea typeface="+mn-ea"/>
                <a:cs typeface="+mn-cs"/>
              </a:rPr>
              <a:t> Keşfedilen hataları eyleme geçirilebilir hale getirmek için testler çalıştırırken zengin senaryo verileri yakalayın.</a:t>
            </a:r>
          </a:p>
          <a:p>
            <a:r>
              <a:rPr lang="tr-TR" sz="1200" b="1" i="0" kern="1200" dirty="0">
                <a:solidFill>
                  <a:schemeClr val="tx1"/>
                </a:solidFill>
                <a:effectLst/>
                <a:latin typeface="+mn-lt"/>
                <a:ea typeface="+mn-ea"/>
                <a:cs typeface="+mn-cs"/>
              </a:rPr>
              <a:t>*Web’de ve masaüstünde test edin: </a:t>
            </a:r>
            <a:r>
              <a:rPr lang="tr-TR" sz="1200" b="0" i="0" kern="1200" dirty="0">
                <a:solidFill>
                  <a:schemeClr val="tx1"/>
                </a:solidFill>
                <a:effectLst/>
                <a:latin typeface="+mn-lt"/>
                <a:ea typeface="+mn-ea"/>
                <a:cs typeface="+mn-cs"/>
              </a:rPr>
              <a:t>Masaüstü ve web uygulamalarında testler çalıştırarak uygulamanızı test edin.</a:t>
            </a:r>
          </a:p>
          <a:p>
            <a:r>
              <a:rPr lang="tr-TR" sz="1200" b="1" i="0" kern="1200" dirty="0">
                <a:solidFill>
                  <a:schemeClr val="tx1"/>
                </a:solidFill>
                <a:effectLst/>
                <a:latin typeface="+mn-lt"/>
                <a:ea typeface="+mn-ea"/>
                <a:cs typeface="+mn-cs"/>
              </a:rPr>
              <a:t>*Uçtan uca izlenebilirlik: </a:t>
            </a:r>
            <a:r>
              <a:rPr lang="tr-TR" sz="1200" b="0" i="0" kern="1200" dirty="0">
                <a:solidFill>
                  <a:schemeClr val="tx1"/>
                </a:solidFill>
                <a:effectLst/>
                <a:latin typeface="+mn-lt"/>
                <a:ea typeface="+mn-ea"/>
                <a:cs typeface="+mn-cs"/>
              </a:rPr>
              <a:t>Hikayeleriniz ve özellikleriniz için uçtan uca izlenebilirlik ve kalite avantajlarından faydalanın.</a:t>
            </a:r>
          </a:p>
          <a:p>
            <a:endParaRPr lang="tr-TR" sz="1200" b="0" i="0" kern="1200" dirty="0">
              <a:solidFill>
                <a:schemeClr val="tx1"/>
              </a:solidFill>
              <a:effectLst/>
              <a:latin typeface="+mn-lt"/>
              <a:ea typeface="+mn-ea"/>
              <a:cs typeface="+mn-cs"/>
            </a:endParaRPr>
          </a:p>
          <a:p>
            <a:endParaRPr lang="tr-TR" sz="1200" b="0" i="0" kern="1200" dirty="0">
              <a:solidFill>
                <a:schemeClr val="tx1"/>
              </a:solidFill>
              <a:effectLst/>
              <a:latin typeface="+mn-lt"/>
              <a:ea typeface="+mn-ea"/>
              <a:cs typeface="+mn-cs"/>
            </a:endParaRPr>
          </a:p>
          <a:p>
            <a:endParaRPr lang="tr-TR" sz="1200" b="0" i="0" kern="1200" dirty="0">
              <a:solidFill>
                <a:schemeClr val="tx1"/>
              </a:solidFill>
              <a:effectLst/>
              <a:latin typeface="+mn-lt"/>
              <a:ea typeface="+mn-ea"/>
              <a:cs typeface="+mn-cs"/>
            </a:endParaRPr>
          </a:p>
          <a:p>
            <a:endParaRPr dirty="0"/>
          </a:p>
        </p:txBody>
      </p:sp>
      <p:sp>
        <p:nvSpPr>
          <p:cNvPr id="4" name="Slide Number Placeholder 3">
            <a:extLst>
              <a:ext uri="{FF2B5EF4-FFF2-40B4-BE49-F238E27FC236}">
                <a16:creationId xmlns:a16="http://schemas.microsoft.com/office/drawing/2014/main" id="{35ED1CD0-DEE7-C73C-3054-B16A9C4F2E15}"/>
              </a:ext>
            </a:extLst>
          </p:cNvPr>
          <p:cNvSpPr>
            <a:spLocks noGrp="1"/>
          </p:cNvSpPr>
          <p:nvPr>
            <p:ph type="sldNum" sz="quarter" idx="10"/>
          </p:nvPr>
        </p:nvSpPr>
        <p:spPr/>
        <p:txBody>
          <a:bodyPr/>
          <a:lstStyle/>
          <a:p>
            <a:fld id="{6101C5E1-D8E9-464D-A93E-CE21651935A7}" type="slidenum">
              <a:rPr lang="en-US" smtClean="0"/>
              <a:t>17</a:t>
            </a:fld>
            <a:endParaRPr lang="en-US"/>
          </a:p>
        </p:txBody>
      </p:sp>
    </p:spTree>
    <p:extLst>
      <p:ext uri="{BB962C8B-B14F-4D97-AF65-F5344CB8AC3E}">
        <p14:creationId xmlns:p14="http://schemas.microsoft.com/office/powerpoint/2010/main" val="3356946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A46B3-7CA5-3037-9A1E-1E9CF54988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1B58C-0D26-16E0-BA6E-273C32EDC8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3EF626-E24E-A810-77DF-400A355C3350}"/>
              </a:ext>
            </a:extLst>
          </p:cNvPr>
          <p:cNvSpPr>
            <a:spLocks noGrp="1"/>
          </p:cNvSpPr>
          <p:nvPr>
            <p:ph type="body" idx="1"/>
          </p:nvPr>
        </p:nvSpPr>
        <p:spPr/>
        <p:txBody>
          <a:bodyPr>
            <a:normAutofit/>
          </a:bodyPr>
          <a:lstStyle/>
          <a:p>
            <a:endParaRPr/>
          </a:p>
        </p:txBody>
      </p:sp>
      <p:sp>
        <p:nvSpPr>
          <p:cNvPr id="4" name="Slide Number Placeholder 3">
            <a:extLst>
              <a:ext uri="{FF2B5EF4-FFF2-40B4-BE49-F238E27FC236}">
                <a16:creationId xmlns:a16="http://schemas.microsoft.com/office/drawing/2014/main" id="{E833515C-E6F5-CDD1-33C6-A0BD4FCE51D2}"/>
              </a:ext>
            </a:extLst>
          </p:cNvPr>
          <p:cNvSpPr>
            <a:spLocks noGrp="1"/>
          </p:cNvSpPr>
          <p:nvPr>
            <p:ph type="sldNum" sz="quarter" idx="10"/>
          </p:nvPr>
        </p:nvSpPr>
        <p:spPr/>
        <p:txBody>
          <a:bodyPr/>
          <a:lstStyle/>
          <a:p>
            <a:fld id="{6101C5E1-D8E9-464D-A93E-CE21651935A7}" type="slidenum">
              <a:rPr lang="en-US" smtClean="0"/>
              <a:t>18</a:t>
            </a:fld>
            <a:endParaRPr lang="en-US"/>
          </a:p>
        </p:txBody>
      </p:sp>
    </p:spTree>
    <p:extLst>
      <p:ext uri="{BB962C8B-B14F-4D97-AF65-F5344CB8AC3E}">
        <p14:creationId xmlns:p14="http://schemas.microsoft.com/office/powerpoint/2010/main" val="1205692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2064A-83A8-2D1E-D9F2-EBFAA0F095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7C100C-6161-22FC-E8B1-A19E3C843D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C97F10-FA95-1E16-9DCC-37882AA0F4C0}"/>
              </a:ext>
            </a:extLst>
          </p:cNvPr>
          <p:cNvSpPr>
            <a:spLocks noGrp="1"/>
          </p:cNvSpPr>
          <p:nvPr>
            <p:ph type="body" idx="1"/>
          </p:nvPr>
        </p:nvSpPr>
        <p:spPr/>
        <p:txBody>
          <a:bodyPr>
            <a:normAutofit/>
          </a:bodyPr>
          <a:lstStyle/>
          <a:p>
            <a:endParaRPr dirty="0"/>
          </a:p>
        </p:txBody>
      </p:sp>
      <p:sp>
        <p:nvSpPr>
          <p:cNvPr id="4" name="Slide Number Placeholder 3">
            <a:extLst>
              <a:ext uri="{FF2B5EF4-FFF2-40B4-BE49-F238E27FC236}">
                <a16:creationId xmlns:a16="http://schemas.microsoft.com/office/drawing/2014/main" id="{E08806F4-2174-D26E-D418-D746A45F8F7E}"/>
              </a:ext>
            </a:extLst>
          </p:cNvPr>
          <p:cNvSpPr>
            <a:spLocks noGrp="1"/>
          </p:cNvSpPr>
          <p:nvPr>
            <p:ph type="sldNum" sz="quarter" idx="10"/>
          </p:nvPr>
        </p:nvSpPr>
        <p:spPr/>
        <p:txBody>
          <a:bodyPr/>
          <a:lstStyle/>
          <a:p>
            <a:fld id="{6101C5E1-D8E9-464D-A93E-CE21651935A7}" type="slidenum">
              <a:rPr lang="en-US" smtClean="0"/>
              <a:t>19</a:t>
            </a:fld>
            <a:endParaRPr lang="en-US"/>
          </a:p>
        </p:txBody>
      </p:sp>
    </p:spTree>
    <p:extLst>
      <p:ext uri="{BB962C8B-B14F-4D97-AF65-F5344CB8AC3E}">
        <p14:creationId xmlns:p14="http://schemas.microsoft.com/office/powerpoint/2010/main" val="2692256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1A85F-9E05-D2B0-AF87-216CDCB902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0C8201-5FE3-687F-F2B7-FE600C8F7BB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90A8326-8955-7B30-E3B1-EF99B837FC08}"/>
              </a:ext>
            </a:extLst>
          </p:cNvPr>
          <p:cNvSpPr>
            <a:spLocks noGrp="1"/>
          </p:cNvSpPr>
          <p:nvPr>
            <p:ph type="body" idx="1"/>
          </p:nvPr>
        </p:nvSpPr>
        <p:spPr/>
        <p:txBody>
          <a:bodyPr>
            <a:normAutofit fontScale="95000"/>
          </a:bodyPr>
          <a:lstStyle/>
          <a:p>
            <a:r>
              <a:rPr lang="tr-TR" dirty="0" err="1"/>
              <a:t>GitHub</a:t>
            </a:r>
            <a:r>
              <a:rPr lang="tr-TR" dirty="0"/>
              <a:t>, yazılım projelerinin </a:t>
            </a:r>
            <a:r>
              <a:rPr lang="tr-TR" b="1" dirty="0"/>
              <a:t>kodlarını saklamak</a:t>
            </a:r>
            <a:r>
              <a:rPr lang="tr-TR" dirty="0"/>
              <a:t>, </a:t>
            </a:r>
            <a:r>
              <a:rPr lang="tr-TR" b="1" dirty="0"/>
              <a:t>sürüm kontrolü (Git)</a:t>
            </a:r>
            <a:r>
              <a:rPr lang="tr-TR" dirty="0"/>
              <a:t> yapmak ve ekipçe </a:t>
            </a:r>
            <a:r>
              <a:rPr lang="tr-TR" b="1" dirty="0"/>
              <a:t>işbirliğiyle geliştirmek</a:t>
            </a:r>
            <a:r>
              <a:rPr lang="tr-TR" dirty="0"/>
              <a:t> için kullanılan bulut tabanlı bir platformdur.</a:t>
            </a:r>
          </a:p>
          <a:p>
            <a:endParaRPr lang="tr-TR" sz="1200" b="0" i="0" kern="1200" dirty="0">
              <a:solidFill>
                <a:schemeClr val="tx1"/>
              </a:solidFill>
              <a:effectLst/>
              <a:latin typeface="+mn-lt"/>
              <a:ea typeface="+mn-ea"/>
              <a:cs typeface="+mn-cs"/>
            </a:endParaRPr>
          </a:p>
          <a:p>
            <a:r>
              <a:rPr lang="tr-TR" dirty="0"/>
              <a:t>Git, yazılım projelerinde dosya/kod değişikliklerini </a:t>
            </a:r>
            <a:r>
              <a:rPr lang="tr-TR" b="1" dirty="0"/>
              <a:t>takip etmeye</a:t>
            </a:r>
            <a:r>
              <a:rPr lang="tr-TR" dirty="0"/>
              <a:t> yarayan bir </a:t>
            </a:r>
            <a:r>
              <a:rPr lang="tr-TR" b="1" dirty="0"/>
              <a:t>sürüm kontrol sistemi</a:t>
            </a:r>
            <a:r>
              <a:rPr lang="tr-TR" dirty="0"/>
              <a:t>dir.</a:t>
            </a:r>
          </a:p>
          <a:p>
            <a:r>
              <a:rPr lang="tr-TR" dirty="0"/>
              <a:t>Kısaca Git ile:</a:t>
            </a:r>
          </a:p>
          <a:p>
            <a:r>
              <a:rPr lang="tr-TR" dirty="0"/>
              <a:t>Değişiklik geçmişini görürsün (kim neyi ne zaman değiştirdi)</a:t>
            </a:r>
          </a:p>
          <a:p>
            <a:r>
              <a:rPr lang="tr-TR" dirty="0"/>
              <a:t>Geriye dönüp eski sürüme dönebilirsin</a:t>
            </a:r>
          </a:p>
          <a:p>
            <a:r>
              <a:rPr lang="tr-TR" dirty="0" err="1"/>
              <a:t>Branch</a:t>
            </a:r>
            <a:r>
              <a:rPr lang="tr-TR" dirty="0"/>
              <a:t> açıp farklı özellikleri ayrı geliştirirsin</a:t>
            </a:r>
          </a:p>
          <a:p>
            <a:r>
              <a:rPr lang="tr-TR" dirty="0"/>
              <a:t>Ekiple aynı proje üzerinde çakışmadan çalışırsın</a:t>
            </a:r>
          </a:p>
          <a:p>
            <a:endParaRPr lang="tr-TR"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FAB8C4D-AFEA-8646-7A99-A1C84CA9E939}"/>
              </a:ext>
            </a:extLst>
          </p:cNvPr>
          <p:cNvSpPr>
            <a:spLocks noGrp="1"/>
          </p:cNvSpPr>
          <p:nvPr>
            <p:ph type="sldNum" sz="quarter" idx="10"/>
          </p:nvPr>
        </p:nvSpPr>
        <p:spPr/>
        <p:txBody>
          <a:bodyPr/>
          <a:lstStyle/>
          <a:p>
            <a:fld id="{6101C5E1-D8E9-464D-A93E-CE21651935A7}" type="slidenum">
              <a:rPr lang="en-US" smtClean="0"/>
              <a:t>20</a:t>
            </a:fld>
            <a:endParaRPr lang="en-US"/>
          </a:p>
        </p:txBody>
      </p:sp>
    </p:spTree>
    <p:extLst>
      <p:ext uri="{BB962C8B-B14F-4D97-AF65-F5344CB8AC3E}">
        <p14:creationId xmlns:p14="http://schemas.microsoft.com/office/powerpoint/2010/main" val="22184057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B0C15-F2D0-5C7D-881F-F9B1468E1C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89A77B-D291-AC65-0768-F1E543981A9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F92161A-293C-2116-D354-48AC5B02B2C4}"/>
              </a:ext>
            </a:extLst>
          </p:cNvPr>
          <p:cNvSpPr>
            <a:spLocks noGrp="1"/>
          </p:cNvSpPr>
          <p:nvPr>
            <p:ph type="body" idx="1"/>
          </p:nvPr>
        </p:nvSpPr>
        <p:spPr/>
        <p:txBody>
          <a:bodyPr>
            <a:normAutofit fontScale="92500" lnSpcReduction="20000"/>
          </a:bodyPr>
          <a:lstStyle/>
          <a:p>
            <a:r>
              <a:rPr lang="tr-TR" b="1" dirty="0" err="1"/>
              <a:t>Repository</a:t>
            </a:r>
            <a:r>
              <a:rPr lang="tr-TR" b="1" dirty="0"/>
              <a:t> (Repo) Nedir?: </a:t>
            </a:r>
            <a:r>
              <a:rPr lang="tr-TR" dirty="0"/>
              <a:t>Bir projenin </a:t>
            </a:r>
            <a:r>
              <a:rPr lang="tr-TR" b="1" dirty="0"/>
              <a:t>tüm dosyalarını ve kodunu</a:t>
            </a:r>
            <a:r>
              <a:rPr lang="tr-TR" dirty="0"/>
              <a:t> tuttuğun “depo” alanı.</a:t>
            </a:r>
          </a:p>
          <a:p>
            <a:endParaRPr lang="tr-TR" dirty="0"/>
          </a:p>
          <a:p>
            <a:r>
              <a:rPr lang="tr-TR" b="1" dirty="0"/>
              <a:t>Sürüm Geçmişi (</a:t>
            </a:r>
            <a:r>
              <a:rPr lang="tr-TR" b="1" dirty="0" err="1"/>
              <a:t>Commit</a:t>
            </a:r>
            <a:r>
              <a:rPr lang="tr-TR" b="1" dirty="0"/>
              <a:t> </a:t>
            </a:r>
            <a:r>
              <a:rPr lang="tr-TR" b="1" dirty="0" err="1"/>
              <a:t>History</a:t>
            </a:r>
            <a:r>
              <a:rPr lang="tr-TR" b="1" dirty="0"/>
              <a:t>): </a:t>
            </a:r>
            <a:r>
              <a:rPr lang="tr-TR" dirty="0"/>
              <a:t>Yapılan her değişiklik </a:t>
            </a:r>
            <a:r>
              <a:rPr lang="tr-TR" b="1" dirty="0"/>
              <a:t>kim, ne zaman, neyi değiştirdi</a:t>
            </a:r>
            <a:r>
              <a:rPr lang="tr-TR" dirty="0"/>
              <a:t> şeklinde kayıt altına alınır.</a:t>
            </a:r>
          </a:p>
          <a:p>
            <a:endParaRPr lang="tr-TR" dirty="0"/>
          </a:p>
          <a:p>
            <a:r>
              <a:rPr lang="tr-TR" b="1" dirty="0" err="1"/>
              <a:t>Branch</a:t>
            </a:r>
            <a:r>
              <a:rPr lang="tr-TR" b="1" dirty="0"/>
              <a:t> (Dal) Yapısı: </a:t>
            </a:r>
            <a:r>
              <a:rPr lang="tr-TR" dirty="0"/>
              <a:t>Yeni özellik/deneme için </a:t>
            </a:r>
            <a:r>
              <a:rPr lang="tr-TR" b="1" dirty="0"/>
              <a:t>ayrı dal</a:t>
            </a:r>
            <a:r>
              <a:rPr lang="tr-TR" dirty="0"/>
              <a:t> açıp ana kodu bozmadan çalışırsın.</a:t>
            </a:r>
          </a:p>
          <a:p>
            <a:endParaRPr lang="tr-TR" dirty="0"/>
          </a:p>
          <a:p>
            <a:r>
              <a:rPr lang="tr-TR" b="1" dirty="0" err="1"/>
              <a:t>Pull</a:t>
            </a:r>
            <a:r>
              <a:rPr lang="tr-TR" b="1" dirty="0"/>
              <a:t> </a:t>
            </a:r>
            <a:r>
              <a:rPr lang="tr-TR" b="1" dirty="0" err="1"/>
              <a:t>Request</a:t>
            </a:r>
            <a:r>
              <a:rPr lang="tr-TR" b="1" dirty="0"/>
              <a:t> (PR): </a:t>
            </a:r>
            <a:r>
              <a:rPr lang="tr-TR" dirty="0"/>
              <a:t>Yaptığın değişiklikleri ana dala eklemeden önce </a:t>
            </a:r>
            <a:r>
              <a:rPr lang="tr-TR" b="1" dirty="0"/>
              <a:t>inceleme ve birleştirme</a:t>
            </a:r>
            <a:r>
              <a:rPr lang="tr-TR" dirty="0"/>
              <a:t> süreci.</a:t>
            </a:r>
          </a:p>
          <a:p>
            <a:endParaRPr lang="tr-TR" dirty="0"/>
          </a:p>
          <a:p>
            <a:r>
              <a:rPr lang="tr-TR" b="1" dirty="0" err="1"/>
              <a:t>Issues</a:t>
            </a:r>
            <a:r>
              <a:rPr lang="tr-TR" b="1" dirty="0"/>
              <a:t> (Görev / Hata Takibi): </a:t>
            </a:r>
            <a:r>
              <a:rPr lang="tr-TR" dirty="0"/>
              <a:t>Hata, istek ve yapılacak işleri </a:t>
            </a:r>
            <a:r>
              <a:rPr lang="tr-TR" b="1" dirty="0"/>
              <a:t>listeleyip takip</a:t>
            </a:r>
            <a:r>
              <a:rPr lang="tr-TR" dirty="0"/>
              <a:t> edersin.</a:t>
            </a:r>
          </a:p>
          <a:p>
            <a:endParaRPr lang="tr-TR" dirty="0"/>
          </a:p>
          <a:p>
            <a:r>
              <a:rPr lang="tr-TR" b="1" dirty="0"/>
              <a:t>README &amp; Dokümantasyon: </a:t>
            </a:r>
            <a:r>
              <a:rPr lang="tr-TR" dirty="0"/>
              <a:t>Projenin ne olduğunu ve nasıl çalıştırılacağını anlatan </a:t>
            </a:r>
            <a:r>
              <a:rPr lang="tr-TR" b="1" dirty="0"/>
              <a:t>tanıtım dosyası</a:t>
            </a:r>
            <a:r>
              <a:rPr lang="tr-TR" dirty="0"/>
              <a:t>.</a:t>
            </a:r>
          </a:p>
          <a:p>
            <a:endParaRPr lang="tr-TR" dirty="0"/>
          </a:p>
          <a:p>
            <a:r>
              <a:rPr lang="tr-TR" b="1" dirty="0" err="1"/>
              <a:t>Releases</a:t>
            </a:r>
            <a:r>
              <a:rPr lang="tr-TR" b="1" dirty="0"/>
              <a:t> (Sürüm Yayınlama): </a:t>
            </a:r>
            <a:r>
              <a:rPr lang="tr-TR" dirty="0"/>
              <a:t>Projenin belirli versiyonlarını </a:t>
            </a:r>
            <a:r>
              <a:rPr lang="tr-TR" b="1" dirty="0"/>
              <a:t>v1.0, v1.1</a:t>
            </a:r>
            <a:r>
              <a:rPr lang="tr-TR" dirty="0"/>
              <a:t> gibi yayınlarsın.</a:t>
            </a:r>
          </a:p>
          <a:p>
            <a:endParaRPr lang="tr-TR" dirty="0"/>
          </a:p>
          <a:p>
            <a:r>
              <a:rPr lang="tr-TR" b="1" dirty="0" err="1"/>
              <a:t>Pages</a:t>
            </a:r>
            <a:r>
              <a:rPr lang="tr-TR" b="1" dirty="0"/>
              <a:t> (</a:t>
            </a:r>
            <a:r>
              <a:rPr lang="tr-TR" b="1" dirty="0" err="1"/>
              <a:t>GitHub</a:t>
            </a:r>
            <a:r>
              <a:rPr lang="tr-TR" b="1" dirty="0"/>
              <a:t> </a:t>
            </a:r>
            <a:r>
              <a:rPr lang="tr-TR" b="1" dirty="0" err="1"/>
              <a:t>Pages</a:t>
            </a:r>
            <a:r>
              <a:rPr lang="tr-TR" b="1" dirty="0"/>
              <a:t>): </a:t>
            </a:r>
            <a:r>
              <a:rPr lang="tr-TR" dirty="0"/>
              <a:t>Repodaki içerikten </a:t>
            </a:r>
            <a:r>
              <a:rPr lang="tr-TR" b="1" dirty="0"/>
              <a:t>web sitesi</a:t>
            </a:r>
            <a:r>
              <a:rPr lang="tr-TR" dirty="0"/>
              <a:t> yayınlamanı sağlar (ör. proje tanıtım sayfası, dokümantasyon sitesi).</a:t>
            </a:r>
          </a:p>
          <a:p>
            <a:endParaRPr lang="tr-TR" dirty="0"/>
          </a:p>
          <a:p>
            <a:r>
              <a:rPr lang="tr-TR" b="1" dirty="0" err="1"/>
              <a:t>Wikis</a:t>
            </a:r>
            <a:r>
              <a:rPr lang="tr-TR" b="1" dirty="0"/>
              <a:t>: </a:t>
            </a:r>
            <a:r>
              <a:rPr lang="tr-TR" dirty="0"/>
              <a:t>Repo için </a:t>
            </a:r>
            <a:r>
              <a:rPr lang="tr-TR" b="1" dirty="0"/>
              <a:t>dahili dokümantasyon alanı</a:t>
            </a:r>
            <a:r>
              <a:rPr lang="tr-TR" dirty="0"/>
              <a:t>dır; kurulum, kullanım, notlar, ekip içi bilgiler gibi içerikler burada tutulur.</a:t>
            </a:r>
          </a:p>
          <a:p>
            <a:endParaRPr lang="tr-TR" dirty="0"/>
          </a:p>
          <a:p>
            <a:r>
              <a:rPr lang="tr-TR" dirty="0"/>
              <a:t>Azure </a:t>
            </a:r>
            <a:r>
              <a:rPr lang="tr-TR" dirty="0" err="1"/>
              <a:t>Rpos</a:t>
            </a:r>
            <a:r>
              <a:rPr lang="tr-TR" dirty="0"/>
              <a:t> + Temel Azure </a:t>
            </a:r>
            <a:r>
              <a:rPr lang="tr-TR" dirty="0" err="1"/>
              <a:t>Boards</a:t>
            </a:r>
            <a:r>
              <a:rPr lang="tr-TR" dirty="0"/>
              <a:t> + Temel Azure Test </a:t>
            </a:r>
            <a:r>
              <a:rPr lang="tr-TR" dirty="0" err="1"/>
              <a:t>Plans</a:t>
            </a:r>
            <a:endParaRPr dirty="0"/>
          </a:p>
        </p:txBody>
      </p:sp>
      <p:sp>
        <p:nvSpPr>
          <p:cNvPr id="4" name="Slide Number Placeholder 3">
            <a:extLst>
              <a:ext uri="{FF2B5EF4-FFF2-40B4-BE49-F238E27FC236}">
                <a16:creationId xmlns:a16="http://schemas.microsoft.com/office/drawing/2014/main" id="{7C5A1FB6-3525-63B3-E038-237B47E2F63A}"/>
              </a:ext>
            </a:extLst>
          </p:cNvPr>
          <p:cNvSpPr>
            <a:spLocks noGrp="1"/>
          </p:cNvSpPr>
          <p:nvPr>
            <p:ph type="sldNum" sz="quarter" idx="10"/>
          </p:nvPr>
        </p:nvSpPr>
        <p:spPr/>
        <p:txBody>
          <a:bodyPr/>
          <a:lstStyle/>
          <a:p>
            <a:fld id="{6101C5E1-D8E9-464D-A93E-CE21651935A7}" type="slidenum">
              <a:rPr lang="en-US" smtClean="0"/>
              <a:t>21</a:t>
            </a:fld>
            <a:endParaRPr lang="en-US"/>
          </a:p>
        </p:txBody>
      </p:sp>
    </p:spTree>
    <p:extLst>
      <p:ext uri="{BB962C8B-B14F-4D97-AF65-F5344CB8AC3E}">
        <p14:creationId xmlns:p14="http://schemas.microsoft.com/office/powerpoint/2010/main" val="2438376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31361-CBED-13A0-9361-0807E525CC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ED779F-AE59-6090-0D78-F5985E01318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7A36C6A-802C-7505-E7C6-2CB30FBAF44F}"/>
              </a:ext>
            </a:extLst>
          </p:cNvPr>
          <p:cNvSpPr>
            <a:spLocks noGrp="1"/>
          </p:cNvSpPr>
          <p:nvPr>
            <p:ph type="body" idx="1"/>
          </p:nvPr>
        </p:nvSpPr>
        <p:spPr/>
        <p:txBody>
          <a:bodyPr>
            <a:normAutofit fontScale="92500" lnSpcReduction="20000"/>
          </a:bodyPr>
          <a:lstStyle/>
          <a:p>
            <a:r>
              <a:rPr lang="tr-TR" b="1" dirty="0" err="1"/>
              <a:t>GitHub</a:t>
            </a:r>
            <a:r>
              <a:rPr lang="tr-TR" b="1" dirty="0"/>
              <a:t> </a:t>
            </a:r>
            <a:r>
              <a:rPr lang="tr-TR" b="1" dirty="0" err="1"/>
              <a:t>Projects</a:t>
            </a:r>
            <a:r>
              <a:rPr lang="tr-TR" b="1" dirty="0"/>
              <a:t> Nedir?: </a:t>
            </a:r>
            <a:r>
              <a:rPr lang="tr-TR" dirty="0" err="1"/>
              <a:t>GitHub</a:t>
            </a:r>
            <a:r>
              <a:rPr lang="tr-TR" dirty="0"/>
              <a:t> içinde proje işlerini </a:t>
            </a:r>
            <a:r>
              <a:rPr lang="tr-TR" b="1" dirty="0"/>
              <a:t>planlamak ve takip etmek</a:t>
            </a:r>
            <a:r>
              <a:rPr lang="tr-TR" dirty="0"/>
              <a:t> için kullanılan araç (</a:t>
            </a:r>
            <a:r>
              <a:rPr lang="tr-TR" dirty="0" err="1"/>
              <a:t>Kanban</a:t>
            </a:r>
            <a:r>
              <a:rPr lang="tr-TR" dirty="0"/>
              <a:t> / tablo).</a:t>
            </a:r>
          </a:p>
          <a:p>
            <a:endParaRPr lang="tr-TR" dirty="0"/>
          </a:p>
          <a:p>
            <a:r>
              <a:rPr lang="tr-TR" b="1" dirty="0"/>
              <a:t>Board (</a:t>
            </a:r>
            <a:r>
              <a:rPr lang="tr-TR" b="1" dirty="0" err="1"/>
              <a:t>Kanban</a:t>
            </a:r>
            <a:r>
              <a:rPr lang="tr-TR" b="1" dirty="0"/>
              <a:t> Tahtası): </a:t>
            </a:r>
            <a:r>
              <a:rPr lang="tr-TR" dirty="0"/>
              <a:t>İşleri </a:t>
            </a:r>
            <a:r>
              <a:rPr lang="tr-TR" b="1" dirty="0" err="1"/>
              <a:t>To</a:t>
            </a:r>
            <a:r>
              <a:rPr lang="tr-TR" b="1" dirty="0"/>
              <a:t> Do / </a:t>
            </a:r>
            <a:r>
              <a:rPr lang="tr-TR" b="1" dirty="0" err="1"/>
              <a:t>In</a:t>
            </a:r>
            <a:r>
              <a:rPr lang="tr-TR" b="1" dirty="0"/>
              <a:t> </a:t>
            </a:r>
            <a:r>
              <a:rPr lang="tr-TR" b="1" dirty="0" err="1"/>
              <a:t>Progress</a:t>
            </a:r>
            <a:r>
              <a:rPr lang="tr-TR" b="1" dirty="0"/>
              <a:t> / Done</a:t>
            </a:r>
            <a:r>
              <a:rPr lang="tr-TR" dirty="0"/>
              <a:t> gibi sütunlarda görürsün.</a:t>
            </a:r>
          </a:p>
          <a:p>
            <a:endParaRPr lang="tr-TR" dirty="0"/>
          </a:p>
          <a:p>
            <a:r>
              <a:rPr lang="tr-TR" b="1" dirty="0" err="1"/>
              <a:t>Task</a:t>
            </a:r>
            <a:r>
              <a:rPr lang="tr-TR" b="1" dirty="0"/>
              <a:t> / </a:t>
            </a:r>
            <a:r>
              <a:rPr lang="tr-TR" b="1" dirty="0" err="1"/>
              <a:t>Card</a:t>
            </a:r>
            <a:r>
              <a:rPr lang="tr-TR" b="1" dirty="0"/>
              <a:t> (Kartlar): </a:t>
            </a:r>
            <a:r>
              <a:rPr lang="tr-TR" dirty="0"/>
              <a:t>Her iş bir </a:t>
            </a:r>
            <a:r>
              <a:rPr lang="tr-TR" b="1" dirty="0"/>
              <a:t>kart</a:t>
            </a:r>
            <a:r>
              <a:rPr lang="tr-TR" dirty="0"/>
              <a:t> olarak eklenir; </a:t>
            </a:r>
            <a:r>
              <a:rPr lang="tr-TR" dirty="0" err="1"/>
              <a:t>issue</a:t>
            </a:r>
            <a:r>
              <a:rPr lang="tr-TR" dirty="0"/>
              <a:t> veya PR ile iliştirilebilir.</a:t>
            </a:r>
          </a:p>
          <a:p>
            <a:endParaRPr lang="tr-TR" dirty="0"/>
          </a:p>
          <a:p>
            <a:r>
              <a:rPr lang="tr-TR" b="1" dirty="0" err="1"/>
              <a:t>Backlog</a:t>
            </a:r>
            <a:r>
              <a:rPr lang="tr-TR" b="1" dirty="0"/>
              <a:t> (Yapılacaklar Listesi): </a:t>
            </a:r>
            <a:r>
              <a:rPr lang="tr-TR" dirty="0"/>
              <a:t>İleride yapılacak işleri bir yerde </a:t>
            </a:r>
            <a:r>
              <a:rPr lang="tr-TR" b="1" dirty="0"/>
              <a:t>toplu tutarsın</a:t>
            </a:r>
            <a:r>
              <a:rPr lang="tr-TR" dirty="0"/>
              <a:t>.</a:t>
            </a:r>
          </a:p>
          <a:p>
            <a:endParaRPr lang="tr-TR" dirty="0"/>
          </a:p>
          <a:p>
            <a:r>
              <a:rPr lang="tr-TR" b="1" dirty="0"/>
              <a:t>Sprint / Planlama: </a:t>
            </a:r>
            <a:r>
              <a:rPr lang="tr-TR" dirty="0"/>
              <a:t>İşleri haftalık/iki haftalık planlara bölüp </a:t>
            </a:r>
            <a:r>
              <a:rPr lang="tr-TR" b="1" dirty="0"/>
              <a:t>takım takibi</a:t>
            </a:r>
            <a:r>
              <a:rPr lang="tr-TR" dirty="0"/>
              <a:t> yaparsın.</a:t>
            </a:r>
          </a:p>
          <a:p>
            <a:endParaRPr lang="tr-TR" dirty="0"/>
          </a:p>
          <a:p>
            <a:r>
              <a:rPr lang="tr-TR" b="1" dirty="0" err="1"/>
              <a:t>Status</a:t>
            </a:r>
            <a:r>
              <a:rPr lang="tr-TR" b="1" dirty="0"/>
              <a:t> (Durum Takibi): </a:t>
            </a:r>
            <a:r>
              <a:rPr lang="tr-TR" dirty="0"/>
              <a:t>İşin hangi aşamada olduğunu </a:t>
            </a:r>
            <a:r>
              <a:rPr lang="tr-TR" b="1" dirty="0"/>
              <a:t>tek bakışta</a:t>
            </a:r>
            <a:r>
              <a:rPr lang="tr-TR" dirty="0"/>
              <a:t> görürsün.</a:t>
            </a:r>
          </a:p>
          <a:p>
            <a:endParaRPr lang="tr-TR" dirty="0"/>
          </a:p>
          <a:p>
            <a:r>
              <a:rPr lang="tr-TR" b="1" dirty="0" err="1"/>
              <a:t>Assignee</a:t>
            </a:r>
            <a:r>
              <a:rPr lang="tr-TR" b="1" dirty="0"/>
              <a:t> (Sorumlu Atama): </a:t>
            </a:r>
            <a:r>
              <a:rPr lang="tr-TR" dirty="0"/>
              <a:t>Kart/iş için </a:t>
            </a:r>
            <a:r>
              <a:rPr lang="tr-TR" b="1" dirty="0"/>
              <a:t>kim ilgileniyor</a:t>
            </a:r>
            <a:r>
              <a:rPr lang="tr-TR" dirty="0"/>
              <a:t> belirleyebilirsin.</a:t>
            </a:r>
          </a:p>
          <a:p>
            <a:endParaRPr lang="tr-TR" dirty="0"/>
          </a:p>
          <a:p>
            <a:r>
              <a:rPr lang="tr-TR" b="1" dirty="0" err="1"/>
              <a:t>Labels</a:t>
            </a:r>
            <a:r>
              <a:rPr lang="tr-TR" b="1" dirty="0"/>
              <a:t> &amp; </a:t>
            </a:r>
            <a:r>
              <a:rPr lang="tr-TR" b="1" dirty="0" err="1"/>
              <a:t>Priorities</a:t>
            </a:r>
            <a:r>
              <a:rPr lang="tr-TR" b="1" dirty="0"/>
              <a:t> (Etiket / Öncelik): </a:t>
            </a:r>
            <a:r>
              <a:rPr lang="tr-TR" dirty="0"/>
              <a:t>İşleri “</a:t>
            </a:r>
            <a:r>
              <a:rPr lang="tr-TR" dirty="0" err="1"/>
              <a:t>bug</a:t>
            </a:r>
            <a:r>
              <a:rPr lang="tr-TR" dirty="0"/>
              <a:t>”, “</a:t>
            </a:r>
            <a:r>
              <a:rPr lang="tr-TR" dirty="0" err="1"/>
              <a:t>feature</a:t>
            </a:r>
            <a:r>
              <a:rPr lang="tr-TR" dirty="0"/>
              <a:t>”, “</a:t>
            </a:r>
            <a:r>
              <a:rPr lang="tr-TR" dirty="0" err="1"/>
              <a:t>high</a:t>
            </a:r>
            <a:r>
              <a:rPr lang="tr-TR" dirty="0"/>
              <a:t> </a:t>
            </a:r>
            <a:r>
              <a:rPr lang="tr-TR" dirty="0" err="1"/>
              <a:t>priority</a:t>
            </a:r>
            <a:r>
              <a:rPr lang="tr-TR" dirty="0"/>
              <a:t>” gibi </a:t>
            </a:r>
            <a:r>
              <a:rPr lang="tr-TR" b="1" dirty="0"/>
              <a:t>etiketleyip sıralarsın</a:t>
            </a:r>
            <a:r>
              <a:rPr lang="tr-TR" dirty="0"/>
              <a:t>.</a:t>
            </a:r>
          </a:p>
          <a:p>
            <a:endParaRPr lang="tr-TR" dirty="0"/>
          </a:p>
          <a:p>
            <a:r>
              <a:rPr lang="tr-TR" b="1" dirty="0" err="1"/>
              <a:t>Views</a:t>
            </a:r>
            <a:r>
              <a:rPr lang="tr-TR" b="1" dirty="0"/>
              <a:t> (Farklı Görünümler): </a:t>
            </a:r>
            <a:r>
              <a:rPr lang="tr-TR" dirty="0"/>
              <a:t>Aynı işleri </a:t>
            </a:r>
            <a:r>
              <a:rPr lang="tr-TR" b="1" dirty="0"/>
              <a:t>tablo, board, </a:t>
            </a:r>
            <a:r>
              <a:rPr lang="tr-TR" b="1" dirty="0" err="1"/>
              <a:t>roadmap</a:t>
            </a:r>
            <a:r>
              <a:rPr lang="tr-TR" dirty="0"/>
              <a:t> gibi farklı görünümlerde inceleyebilirsin.</a:t>
            </a:r>
          </a:p>
          <a:p>
            <a:endParaRPr lang="tr-TR" dirty="0"/>
          </a:p>
          <a:p>
            <a:r>
              <a:rPr lang="tr-TR" b="1" dirty="0" err="1"/>
              <a:t>Automation</a:t>
            </a:r>
            <a:r>
              <a:rPr lang="tr-TR" b="1" dirty="0"/>
              <a:t> (Otomasyon): </a:t>
            </a:r>
            <a:r>
              <a:rPr lang="tr-TR" dirty="0"/>
              <a:t>PR kapandı → kart “Done” olsun gibi </a:t>
            </a:r>
            <a:r>
              <a:rPr lang="tr-TR" b="1" dirty="0"/>
              <a:t>otomatik akışlar</a:t>
            </a:r>
            <a:r>
              <a:rPr lang="tr-TR" dirty="0"/>
              <a:t> kurulabilir.</a:t>
            </a:r>
          </a:p>
          <a:p>
            <a:endParaRPr lang="tr-TR" dirty="0"/>
          </a:p>
          <a:p>
            <a:r>
              <a:rPr lang="tr-TR" dirty="0"/>
              <a:t>Azure </a:t>
            </a:r>
            <a:r>
              <a:rPr lang="tr-TR" dirty="0" err="1"/>
              <a:t>Boards</a:t>
            </a:r>
            <a:r>
              <a:rPr lang="tr-TR" dirty="0"/>
              <a:t> + Temel Azure Test </a:t>
            </a:r>
            <a:r>
              <a:rPr lang="tr-TR" dirty="0" err="1"/>
              <a:t>Plans</a:t>
            </a:r>
            <a:endParaRPr lang="tr-TR" dirty="0"/>
          </a:p>
          <a:p>
            <a:endParaRPr dirty="0"/>
          </a:p>
        </p:txBody>
      </p:sp>
      <p:sp>
        <p:nvSpPr>
          <p:cNvPr id="4" name="Slide Number Placeholder 3">
            <a:extLst>
              <a:ext uri="{FF2B5EF4-FFF2-40B4-BE49-F238E27FC236}">
                <a16:creationId xmlns:a16="http://schemas.microsoft.com/office/drawing/2014/main" id="{B3C04E6E-AC40-42A6-55B4-FFD234E76AA1}"/>
              </a:ext>
            </a:extLst>
          </p:cNvPr>
          <p:cNvSpPr>
            <a:spLocks noGrp="1"/>
          </p:cNvSpPr>
          <p:nvPr>
            <p:ph type="sldNum" sz="quarter" idx="10"/>
          </p:nvPr>
        </p:nvSpPr>
        <p:spPr/>
        <p:txBody>
          <a:bodyPr/>
          <a:lstStyle/>
          <a:p>
            <a:fld id="{6101C5E1-D8E9-464D-A93E-CE21651935A7}" type="slidenum">
              <a:rPr lang="en-US" smtClean="0"/>
              <a:t>22</a:t>
            </a:fld>
            <a:endParaRPr lang="en-US"/>
          </a:p>
        </p:txBody>
      </p:sp>
    </p:spTree>
    <p:extLst>
      <p:ext uri="{BB962C8B-B14F-4D97-AF65-F5344CB8AC3E}">
        <p14:creationId xmlns:p14="http://schemas.microsoft.com/office/powerpoint/2010/main" val="2851753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4709B-AE51-FA37-0BBB-C178CEF8B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406D39-A687-6076-520F-46C9A3D0715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F63A998-1D85-89AB-1DB2-F75E89D72DB9}"/>
              </a:ext>
            </a:extLst>
          </p:cNvPr>
          <p:cNvSpPr>
            <a:spLocks noGrp="1"/>
          </p:cNvSpPr>
          <p:nvPr>
            <p:ph type="body" idx="1"/>
          </p:nvPr>
        </p:nvSpPr>
        <p:spPr/>
        <p:txBody>
          <a:bodyPr>
            <a:normAutofit fontScale="85000" lnSpcReduction="20000"/>
          </a:bodyPr>
          <a:lstStyle/>
          <a:p>
            <a:r>
              <a:rPr lang="tr-TR" b="1" dirty="0" err="1"/>
              <a:t>GitHub</a:t>
            </a:r>
            <a:r>
              <a:rPr lang="tr-TR" b="1" dirty="0"/>
              <a:t> </a:t>
            </a:r>
            <a:r>
              <a:rPr lang="tr-TR" b="1" dirty="0" err="1"/>
              <a:t>Actions</a:t>
            </a:r>
            <a:r>
              <a:rPr lang="tr-TR" b="1" dirty="0"/>
              <a:t> Nedir?: </a:t>
            </a:r>
            <a:r>
              <a:rPr lang="tr-TR" dirty="0"/>
              <a:t>Repoda otomatik işlemler çalıştırmanı sağlayan </a:t>
            </a:r>
            <a:r>
              <a:rPr lang="tr-TR" b="1" dirty="0"/>
              <a:t>CI/CD (otomasyon)</a:t>
            </a:r>
            <a:r>
              <a:rPr lang="tr-TR" dirty="0"/>
              <a:t> sistemi.</a:t>
            </a:r>
          </a:p>
          <a:p>
            <a:endParaRPr lang="tr-TR" dirty="0"/>
          </a:p>
          <a:p>
            <a:r>
              <a:rPr lang="tr-TR" b="1" dirty="0" err="1"/>
              <a:t>Workflow</a:t>
            </a:r>
            <a:r>
              <a:rPr lang="tr-TR" b="1" dirty="0"/>
              <a:t> (İş Akışı): </a:t>
            </a:r>
            <a:r>
              <a:rPr lang="tr-TR" dirty="0"/>
              <a:t>Otomasyonun genel adı; </a:t>
            </a:r>
            <a:r>
              <a:rPr lang="tr-TR" sz="1200" kern="1200" dirty="0">
                <a:solidFill>
                  <a:schemeClr val="tx1"/>
                </a:solidFill>
                <a:latin typeface="+mn-lt"/>
                <a:ea typeface="+mn-ea"/>
                <a:cs typeface="+mn-cs"/>
              </a:rPr>
              <a:t>.</a:t>
            </a:r>
            <a:r>
              <a:rPr lang="tr-TR" sz="1200" kern="1200" dirty="0" err="1">
                <a:solidFill>
                  <a:schemeClr val="tx1"/>
                </a:solidFill>
                <a:latin typeface="+mn-lt"/>
                <a:ea typeface="+mn-ea"/>
                <a:cs typeface="+mn-cs"/>
              </a:rPr>
              <a:t>github</a:t>
            </a:r>
            <a:r>
              <a:rPr lang="tr-TR" sz="1200" kern="1200" dirty="0">
                <a:solidFill>
                  <a:schemeClr val="tx1"/>
                </a:solidFill>
                <a:latin typeface="+mn-lt"/>
                <a:ea typeface="+mn-ea"/>
                <a:cs typeface="+mn-cs"/>
              </a:rPr>
              <a:t>/</a:t>
            </a:r>
            <a:r>
              <a:rPr lang="tr-TR" sz="1200" kern="1200" dirty="0" err="1">
                <a:solidFill>
                  <a:schemeClr val="tx1"/>
                </a:solidFill>
                <a:latin typeface="+mn-lt"/>
                <a:ea typeface="+mn-ea"/>
                <a:cs typeface="+mn-cs"/>
              </a:rPr>
              <a:t>workflows</a:t>
            </a:r>
            <a:r>
              <a:rPr lang="tr-TR" sz="1200" kern="1200" dirty="0">
                <a:solidFill>
                  <a:schemeClr val="tx1"/>
                </a:solidFill>
                <a:latin typeface="+mn-lt"/>
                <a:ea typeface="+mn-ea"/>
                <a:cs typeface="+mn-cs"/>
              </a:rPr>
              <a:t>/*.</a:t>
            </a:r>
            <a:r>
              <a:rPr lang="tr-TR" sz="1200" kern="1200" dirty="0" err="1">
                <a:solidFill>
                  <a:schemeClr val="tx1"/>
                </a:solidFill>
                <a:latin typeface="+mn-lt"/>
                <a:ea typeface="+mn-ea"/>
                <a:cs typeface="+mn-cs"/>
              </a:rPr>
              <a:t>yml</a:t>
            </a:r>
            <a:r>
              <a:rPr lang="tr-TR" dirty="0"/>
              <a:t> dosyalarıyla tanımlanır.</a:t>
            </a:r>
          </a:p>
          <a:p>
            <a:endParaRPr lang="tr-TR" dirty="0"/>
          </a:p>
          <a:p>
            <a:r>
              <a:rPr lang="tr-TR" b="1" dirty="0" err="1"/>
              <a:t>Trigger</a:t>
            </a:r>
            <a:r>
              <a:rPr lang="tr-TR" b="1" dirty="0"/>
              <a:t> (Tetikleyici): </a:t>
            </a:r>
            <a:r>
              <a:rPr lang="tr-TR" dirty="0" err="1"/>
              <a:t>Workflow</a:t>
            </a:r>
            <a:r>
              <a:rPr lang="tr-TR" dirty="0"/>
              <a:t> ne zaman çalışsın?</a:t>
            </a:r>
            <a:br>
              <a:rPr lang="tr-TR" dirty="0"/>
            </a:br>
            <a:r>
              <a:rPr lang="tr-TR" dirty="0" err="1"/>
              <a:t>Örn</a:t>
            </a:r>
            <a:r>
              <a:rPr lang="tr-TR" dirty="0"/>
              <a:t>: </a:t>
            </a:r>
            <a:r>
              <a:rPr lang="tr-TR" b="1" dirty="0" err="1"/>
              <a:t>push</a:t>
            </a:r>
            <a:r>
              <a:rPr lang="tr-TR" dirty="0"/>
              <a:t>, </a:t>
            </a:r>
            <a:r>
              <a:rPr lang="tr-TR" b="1" dirty="0" err="1"/>
              <a:t>pull</a:t>
            </a:r>
            <a:r>
              <a:rPr lang="tr-TR" b="1" dirty="0"/>
              <a:t> </a:t>
            </a:r>
            <a:r>
              <a:rPr lang="tr-TR" b="1" dirty="0" err="1"/>
              <a:t>request</a:t>
            </a:r>
            <a:r>
              <a:rPr lang="tr-TR" dirty="0"/>
              <a:t>, </a:t>
            </a:r>
            <a:r>
              <a:rPr lang="tr-TR" b="1" dirty="0" err="1"/>
              <a:t>schedule</a:t>
            </a:r>
            <a:r>
              <a:rPr lang="tr-TR" dirty="0"/>
              <a:t>, </a:t>
            </a:r>
            <a:r>
              <a:rPr lang="tr-TR" b="1" dirty="0" err="1"/>
              <a:t>manual</a:t>
            </a:r>
            <a:r>
              <a:rPr lang="tr-TR" dirty="0"/>
              <a:t> (elle).</a:t>
            </a:r>
          </a:p>
          <a:p>
            <a:endParaRPr lang="tr-TR" dirty="0"/>
          </a:p>
          <a:p>
            <a:r>
              <a:rPr lang="tr-TR" b="1" dirty="0" err="1"/>
              <a:t>Jobs</a:t>
            </a:r>
            <a:r>
              <a:rPr lang="tr-TR" b="1" dirty="0"/>
              <a:t> (İşler): </a:t>
            </a:r>
            <a:r>
              <a:rPr lang="tr-TR" dirty="0" err="1"/>
              <a:t>Workflow</a:t>
            </a:r>
            <a:r>
              <a:rPr lang="tr-TR" dirty="0"/>
              <a:t> içindeki ana adımlar grubu; birden fazla </a:t>
            </a:r>
            <a:r>
              <a:rPr lang="tr-TR" dirty="0" err="1"/>
              <a:t>job</a:t>
            </a:r>
            <a:r>
              <a:rPr lang="tr-TR" dirty="0"/>
              <a:t> olabilir.</a:t>
            </a:r>
          </a:p>
          <a:p>
            <a:endParaRPr lang="tr-TR" dirty="0"/>
          </a:p>
          <a:p>
            <a:r>
              <a:rPr lang="tr-TR" b="1" dirty="0" err="1"/>
              <a:t>Steps</a:t>
            </a:r>
            <a:r>
              <a:rPr lang="tr-TR" b="1" dirty="0"/>
              <a:t> (Adımlar): </a:t>
            </a:r>
            <a:r>
              <a:rPr lang="tr-TR" dirty="0" err="1"/>
              <a:t>Job</a:t>
            </a:r>
            <a:r>
              <a:rPr lang="tr-TR" dirty="0"/>
              <a:t> içinde sırayla çalışan komutlar/aksiyonlar.</a:t>
            </a:r>
            <a:br>
              <a:rPr lang="tr-TR" dirty="0"/>
            </a:br>
            <a:r>
              <a:rPr lang="tr-TR" dirty="0" err="1"/>
              <a:t>Örn</a:t>
            </a:r>
            <a:r>
              <a:rPr lang="tr-TR" dirty="0"/>
              <a:t>: restore → </a:t>
            </a:r>
            <a:r>
              <a:rPr lang="tr-TR" dirty="0" err="1"/>
              <a:t>build</a:t>
            </a:r>
            <a:r>
              <a:rPr lang="tr-TR" dirty="0"/>
              <a:t> → test → </a:t>
            </a:r>
            <a:r>
              <a:rPr lang="tr-TR" dirty="0" err="1"/>
              <a:t>deploy</a:t>
            </a:r>
            <a:r>
              <a:rPr lang="tr-TR" dirty="0"/>
              <a:t>.</a:t>
            </a:r>
          </a:p>
          <a:p>
            <a:endParaRPr lang="tr-TR" dirty="0"/>
          </a:p>
          <a:p>
            <a:r>
              <a:rPr lang="tr-TR" b="1" dirty="0" err="1"/>
              <a:t>Runner</a:t>
            </a:r>
            <a:r>
              <a:rPr lang="tr-TR" b="1" dirty="0"/>
              <a:t> (Çalıştıran Makine): </a:t>
            </a:r>
            <a:r>
              <a:rPr lang="tr-TR" dirty="0"/>
              <a:t>İş akışını çalıştıran ortam: </a:t>
            </a:r>
            <a:r>
              <a:rPr lang="tr-TR" b="1" dirty="0" err="1"/>
              <a:t>GitHub-hosted</a:t>
            </a:r>
            <a:r>
              <a:rPr lang="tr-TR" dirty="0"/>
              <a:t> (hazır) veya </a:t>
            </a:r>
            <a:r>
              <a:rPr lang="tr-TR" b="1" dirty="0"/>
              <a:t>self-</a:t>
            </a:r>
            <a:r>
              <a:rPr lang="tr-TR" b="1" dirty="0" err="1"/>
              <a:t>hosted</a:t>
            </a:r>
            <a:r>
              <a:rPr lang="tr-TR" dirty="0"/>
              <a:t> (kendi sunucun).</a:t>
            </a:r>
          </a:p>
          <a:p>
            <a:endParaRPr lang="tr-TR" dirty="0"/>
          </a:p>
          <a:p>
            <a:r>
              <a:rPr lang="tr-TR" b="1" dirty="0" err="1"/>
              <a:t>Actions</a:t>
            </a:r>
            <a:r>
              <a:rPr lang="tr-TR" b="1" dirty="0"/>
              <a:t> (Hazır Paketler): </a:t>
            </a:r>
            <a:r>
              <a:rPr lang="tr-TR" dirty="0"/>
              <a:t>Tekrar kullanılabilir hazır işlemler.</a:t>
            </a:r>
            <a:br>
              <a:rPr lang="tr-TR" dirty="0"/>
            </a:br>
            <a:r>
              <a:rPr lang="tr-TR" dirty="0" err="1"/>
              <a:t>Örn</a:t>
            </a:r>
            <a:r>
              <a:rPr lang="tr-TR" dirty="0"/>
              <a:t>: </a:t>
            </a:r>
            <a:r>
              <a:rPr lang="tr-TR" sz="1200" kern="1200" dirty="0" err="1">
                <a:solidFill>
                  <a:schemeClr val="tx1"/>
                </a:solidFill>
                <a:latin typeface="+mn-lt"/>
                <a:ea typeface="+mn-ea"/>
                <a:cs typeface="+mn-cs"/>
              </a:rPr>
              <a:t>actions</a:t>
            </a:r>
            <a:r>
              <a:rPr lang="tr-TR" sz="1200" kern="1200" dirty="0">
                <a:solidFill>
                  <a:schemeClr val="tx1"/>
                </a:solidFill>
                <a:latin typeface="+mn-lt"/>
                <a:ea typeface="+mn-ea"/>
                <a:cs typeface="+mn-cs"/>
              </a:rPr>
              <a:t>/</a:t>
            </a:r>
            <a:r>
              <a:rPr lang="tr-TR" sz="1200" kern="1200" dirty="0" err="1">
                <a:solidFill>
                  <a:schemeClr val="tx1"/>
                </a:solidFill>
                <a:latin typeface="+mn-lt"/>
                <a:ea typeface="+mn-ea"/>
                <a:cs typeface="+mn-cs"/>
              </a:rPr>
              <a:t>checkout</a:t>
            </a:r>
            <a:r>
              <a:rPr lang="tr-TR" dirty="0"/>
              <a:t> (kodu çek), </a:t>
            </a:r>
            <a:r>
              <a:rPr lang="tr-TR" sz="1200" kern="1200" dirty="0">
                <a:solidFill>
                  <a:schemeClr val="tx1"/>
                </a:solidFill>
                <a:latin typeface="+mn-lt"/>
                <a:ea typeface="+mn-ea"/>
                <a:cs typeface="+mn-cs"/>
              </a:rPr>
              <a:t>setup-</a:t>
            </a:r>
            <a:r>
              <a:rPr lang="tr-TR" sz="1200" kern="1200" dirty="0" err="1">
                <a:solidFill>
                  <a:schemeClr val="tx1"/>
                </a:solidFill>
                <a:latin typeface="+mn-lt"/>
                <a:ea typeface="+mn-ea"/>
                <a:cs typeface="+mn-cs"/>
              </a:rPr>
              <a:t>dotnet</a:t>
            </a:r>
            <a:r>
              <a:rPr lang="tr-TR" dirty="0"/>
              <a:t> (.NET kur).</a:t>
            </a:r>
          </a:p>
          <a:p>
            <a:endParaRPr lang="tr-TR" dirty="0"/>
          </a:p>
          <a:p>
            <a:r>
              <a:rPr lang="tr-TR" b="1" dirty="0" err="1"/>
              <a:t>Secrets</a:t>
            </a:r>
            <a:r>
              <a:rPr lang="tr-TR" b="1" dirty="0"/>
              <a:t> (Gizli Bilgiler): </a:t>
            </a:r>
            <a:r>
              <a:rPr lang="tr-TR" dirty="0" err="1"/>
              <a:t>Token</a:t>
            </a:r>
            <a:r>
              <a:rPr lang="tr-TR" dirty="0"/>
              <a:t>/şifre gibi değerleri güvenli saklar, </a:t>
            </a:r>
            <a:r>
              <a:rPr lang="tr-TR" dirty="0" err="1"/>
              <a:t>workflow’da</a:t>
            </a:r>
            <a:r>
              <a:rPr lang="tr-TR" dirty="0"/>
              <a:t> kullanırsın.</a:t>
            </a:r>
          </a:p>
          <a:p>
            <a:endParaRPr lang="tr-TR" dirty="0"/>
          </a:p>
          <a:p>
            <a:r>
              <a:rPr lang="tr-TR" b="1" dirty="0" err="1"/>
              <a:t>Artifacts</a:t>
            </a:r>
            <a:r>
              <a:rPr lang="tr-TR" b="1" dirty="0"/>
              <a:t> (Çıktılar): </a:t>
            </a:r>
            <a:r>
              <a:rPr lang="tr-TR" dirty="0" err="1"/>
              <a:t>Build</a:t>
            </a:r>
            <a:r>
              <a:rPr lang="tr-TR" dirty="0"/>
              <a:t> sonucu oluşan dosyaları (</a:t>
            </a:r>
            <a:r>
              <a:rPr lang="tr-TR" dirty="0" err="1"/>
              <a:t>zip</a:t>
            </a:r>
            <a:r>
              <a:rPr lang="tr-TR" dirty="0"/>
              <a:t>, log, </a:t>
            </a:r>
            <a:r>
              <a:rPr lang="tr-TR" dirty="0" err="1"/>
              <a:t>exe</a:t>
            </a:r>
            <a:r>
              <a:rPr lang="tr-TR" dirty="0"/>
              <a:t>) </a:t>
            </a:r>
            <a:r>
              <a:rPr lang="tr-TR" b="1" dirty="0"/>
              <a:t>saklama/indirme</a:t>
            </a:r>
            <a:r>
              <a:rPr lang="tr-TR" dirty="0"/>
              <a:t>.</a:t>
            </a:r>
          </a:p>
          <a:p>
            <a:endParaRPr lang="tr-TR" dirty="0"/>
          </a:p>
          <a:p>
            <a:r>
              <a:rPr lang="tr-TR" b="1" dirty="0"/>
              <a:t>CI/CD Kullanımı: </a:t>
            </a:r>
            <a:r>
              <a:rPr lang="tr-TR" dirty="0"/>
              <a:t>Tipik senaryo: </a:t>
            </a:r>
            <a:r>
              <a:rPr lang="tr-TR" b="1" dirty="0"/>
              <a:t>Kod geldi → </a:t>
            </a:r>
            <a:r>
              <a:rPr lang="tr-TR" b="1" dirty="0" err="1"/>
              <a:t>build</a:t>
            </a:r>
            <a:r>
              <a:rPr lang="tr-TR" b="1" dirty="0"/>
              <a:t>/test → başarılıysa </a:t>
            </a:r>
            <a:r>
              <a:rPr lang="tr-TR" b="1" dirty="0" err="1"/>
              <a:t>deploy</a:t>
            </a:r>
            <a:r>
              <a:rPr lang="tr-TR" dirty="0"/>
              <a:t>.</a:t>
            </a:r>
          </a:p>
          <a:p>
            <a:endParaRPr lang="tr-TR" dirty="0"/>
          </a:p>
          <a:p>
            <a:r>
              <a:rPr lang="tr-TR" dirty="0"/>
              <a:t>Azure </a:t>
            </a:r>
            <a:r>
              <a:rPr lang="tr-TR" dirty="0" err="1"/>
              <a:t>Pipelines</a:t>
            </a:r>
            <a:r>
              <a:rPr lang="tr-TR" dirty="0"/>
              <a:t> + Azure </a:t>
            </a:r>
            <a:r>
              <a:rPr lang="tr-TR" dirty="0" err="1"/>
              <a:t>Artifacts</a:t>
            </a:r>
            <a:r>
              <a:rPr lang="tr-TR" dirty="0"/>
              <a:t> + Temel Azure Test </a:t>
            </a:r>
            <a:r>
              <a:rPr lang="tr-TR" dirty="0" err="1"/>
              <a:t>Plans</a:t>
            </a:r>
            <a:endParaRPr lang="tr-TR" dirty="0"/>
          </a:p>
          <a:p>
            <a:endParaRPr dirty="0"/>
          </a:p>
        </p:txBody>
      </p:sp>
      <p:sp>
        <p:nvSpPr>
          <p:cNvPr id="4" name="Slide Number Placeholder 3">
            <a:extLst>
              <a:ext uri="{FF2B5EF4-FFF2-40B4-BE49-F238E27FC236}">
                <a16:creationId xmlns:a16="http://schemas.microsoft.com/office/drawing/2014/main" id="{DE92D479-ADF3-5BD7-8902-996052DE113D}"/>
              </a:ext>
            </a:extLst>
          </p:cNvPr>
          <p:cNvSpPr>
            <a:spLocks noGrp="1"/>
          </p:cNvSpPr>
          <p:nvPr>
            <p:ph type="sldNum" sz="quarter" idx="10"/>
          </p:nvPr>
        </p:nvSpPr>
        <p:spPr/>
        <p:txBody>
          <a:bodyPr/>
          <a:lstStyle/>
          <a:p>
            <a:fld id="{6101C5E1-D8E9-464D-A93E-CE21651935A7}" type="slidenum">
              <a:rPr lang="en-US" smtClean="0"/>
              <a:t>23</a:t>
            </a:fld>
            <a:endParaRPr lang="en-US"/>
          </a:p>
        </p:txBody>
      </p:sp>
    </p:spTree>
    <p:extLst>
      <p:ext uri="{BB962C8B-B14F-4D97-AF65-F5344CB8AC3E}">
        <p14:creationId xmlns:p14="http://schemas.microsoft.com/office/powerpoint/2010/main" val="3034724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407CA-DEDD-D6D4-C553-3C458E5E89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C650D3-3943-2C9A-8DD5-708F1C6F51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89F06-C8D0-8E54-0291-F6D420689A7F}"/>
              </a:ext>
            </a:extLst>
          </p:cNvPr>
          <p:cNvSpPr>
            <a:spLocks noGrp="1"/>
          </p:cNvSpPr>
          <p:nvPr>
            <p:ph type="body" idx="1"/>
          </p:nvPr>
        </p:nvSpPr>
        <p:spPr/>
        <p:txBody>
          <a:bodyPr>
            <a:normAutofit/>
          </a:bodyPr>
          <a:lstStyle/>
          <a:p>
            <a:endParaRPr/>
          </a:p>
        </p:txBody>
      </p:sp>
      <p:sp>
        <p:nvSpPr>
          <p:cNvPr id="4" name="Slide Number Placeholder 3">
            <a:extLst>
              <a:ext uri="{FF2B5EF4-FFF2-40B4-BE49-F238E27FC236}">
                <a16:creationId xmlns:a16="http://schemas.microsoft.com/office/drawing/2014/main" id="{DF7B13DB-08E6-2C07-BD36-9C668842D66E}"/>
              </a:ext>
            </a:extLst>
          </p:cNvPr>
          <p:cNvSpPr>
            <a:spLocks noGrp="1"/>
          </p:cNvSpPr>
          <p:nvPr>
            <p:ph type="sldNum" sz="quarter" idx="10"/>
          </p:nvPr>
        </p:nvSpPr>
        <p:spPr/>
        <p:txBody>
          <a:bodyPr/>
          <a:lstStyle/>
          <a:p>
            <a:fld id="{6101C5E1-D8E9-464D-A93E-CE21651935A7}" type="slidenum">
              <a:rPr lang="en-US" smtClean="0"/>
              <a:t>24</a:t>
            </a:fld>
            <a:endParaRPr lang="en-US"/>
          </a:p>
        </p:txBody>
      </p:sp>
    </p:spTree>
    <p:extLst>
      <p:ext uri="{BB962C8B-B14F-4D97-AF65-F5344CB8AC3E}">
        <p14:creationId xmlns:p14="http://schemas.microsoft.com/office/powerpoint/2010/main" val="1120636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1E50A-4B18-CF3A-2271-FB2001792D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9AF3F3-3C89-E987-89C3-EDB4C07142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F5A02F-1EAE-6182-5C5B-0EE5EE35476A}"/>
              </a:ext>
            </a:extLst>
          </p:cNvPr>
          <p:cNvSpPr>
            <a:spLocks noGrp="1"/>
          </p:cNvSpPr>
          <p:nvPr>
            <p:ph type="body" idx="1"/>
          </p:nvPr>
        </p:nvSpPr>
        <p:spPr/>
        <p:txBody>
          <a:bodyPr>
            <a:normAutofit/>
          </a:bodyPr>
          <a:lstStyle/>
          <a:p>
            <a:endParaRPr/>
          </a:p>
        </p:txBody>
      </p:sp>
      <p:sp>
        <p:nvSpPr>
          <p:cNvPr id="4" name="Slide Number Placeholder 3">
            <a:extLst>
              <a:ext uri="{FF2B5EF4-FFF2-40B4-BE49-F238E27FC236}">
                <a16:creationId xmlns:a16="http://schemas.microsoft.com/office/drawing/2014/main" id="{C089963C-FF7D-E38A-E5C6-BF410F07992C}"/>
              </a:ext>
            </a:extLst>
          </p:cNvPr>
          <p:cNvSpPr>
            <a:spLocks noGrp="1"/>
          </p:cNvSpPr>
          <p:nvPr>
            <p:ph type="sldNum" sz="quarter" idx="10"/>
          </p:nvPr>
        </p:nvSpPr>
        <p:spPr/>
        <p:txBody>
          <a:bodyPr/>
          <a:lstStyle/>
          <a:p>
            <a:fld id="{6101C5E1-D8E9-464D-A93E-CE21651935A7}" type="slidenum">
              <a:rPr lang="en-US" smtClean="0"/>
              <a:t>25</a:t>
            </a:fld>
            <a:endParaRPr lang="en-US"/>
          </a:p>
        </p:txBody>
      </p:sp>
    </p:spTree>
    <p:extLst>
      <p:ext uri="{BB962C8B-B14F-4D97-AF65-F5344CB8AC3E}">
        <p14:creationId xmlns:p14="http://schemas.microsoft.com/office/powerpoint/2010/main" val="1818552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dirty="0"/>
          </a:p>
        </p:txBody>
      </p:sp>
      <p:sp>
        <p:nvSpPr>
          <p:cNvPr id="4" name="Slide Number Placeholder 3"/>
          <p:cNvSpPr>
            <a:spLocks noGrp="1"/>
          </p:cNvSpPr>
          <p:nvPr>
            <p:ph type="sldNum" sz="quarter" idx="10"/>
          </p:nvPr>
        </p:nvSpPr>
        <p:spPr/>
        <p:txBody>
          <a:bodyPr/>
          <a:lstStyle/>
          <a:p>
            <a:fld id="{6101C5E1-D8E9-464D-A93E-CE21651935A7}" type="slidenum">
              <a:rPr lang="en-US" smtClean="0"/>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D350C-BCE5-1A8A-30F1-2DBCFED268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9A8AE2-36A8-1B02-707D-36A1A695A28F}"/>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0341A7F3-F7F7-AE24-23F4-845EE9E8190B}"/>
              </a:ext>
            </a:extLst>
          </p:cNvPr>
          <p:cNvSpPr>
            <a:spLocks noGrp="1"/>
          </p:cNvSpPr>
          <p:nvPr>
            <p:ph type="body" idx="1"/>
          </p:nvPr>
        </p:nvSpPr>
        <p:spPr/>
        <p:txBody>
          <a:bodyPr>
            <a:normAutofit/>
          </a:bodyPr>
          <a:lstStyle/>
          <a:p>
            <a:r>
              <a:rPr lang="tr-TR" sz="1200" b="0" i="0" dirty="0">
                <a:solidFill>
                  <a:srgbClr val="E6E6E6"/>
                </a:solidFill>
                <a:effectLst/>
                <a:latin typeface="Segoe UI" panose="020B0502040204020203" pitchFamily="34" charset="0"/>
                <a:cs typeface="Segoe UI" panose="020B0502040204020203" pitchFamily="34" charset="0"/>
              </a:rPr>
              <a:t>Tercih Ettiğiniz Dilde Geliştirin: </a:t>
            </a:r>
            <a:r>
              <a:rPr lang="tr-TR" b="0" i="0" dirty="0">
                <a:solidFill>
                  <a:srgbClr val="17253D"/>
                </a:solidFill>
                <a:effectLst/>
                <a:latin typeface="Segoe UI Variable Text" pitchFamily="2" charset="0"/>
              </a:rPr>
              <a:t>ASP.NET, ASP.NET </a:t>
            </a:r>
            <a:r>
              <a:rPr lang="tr-TR" b="0" i="0" dirty="0" err="1">
                <a:solidFill>
                  <a:srgbClr val="17253D"/>
                </a:solidFill>
                <a:effectLst/>
                <a:latin typeface="Segoe UI Variable Text" pitchFamily="2" charset="0"/>
              </a:rPr>
              <a:t>Core</a:t>
            </a:r>
            <a:r>
              <a:rPr lang="tr-TR" b="0" i="0" dirty="0">
                <a:solidFill>
                  <a:srgbClr val="17253D"/>
                </a:solidFill>
                <a:effectLst/>
                <a:latin typeface="Segoe UI Variable Text" pitchFamily="2" charset="0"/>
              </a:rPr>
              <a:t>, Java, </a:t>
            </a:r>
            <a:r>
              <a:rPr lang="tr-TR" b="0" i="0" dirty="0" err="1">
                <a:solidFill>
                  <a:srgbClr val="17253D"/>
                </a:solidFill>
                <a:effectLst/>
                <a:latin typeface="Segoe UI Variable Text" pitchFamily="2" charset="0"/>
              </a:rPr>
              <a:t>Tomcat</a:t>
            </a:r>
            <a:r>
              <a:rPr lang="tr-TR" b="0" i="0" dirty="0">
                <a:solidFill>
                  <a:srgbClr val="17253D"/>
                </a:solidFill>
                <a:effectLst/>
                <a:latin typeface="Segoe UI Variable Text" pitchFamily="2" charset="0"/>
              </a:rPr>
              <a:t>, </a:t>
            </a:r>
            <a:r>
              <a:rPr lang="tr-TR" b="0" i="0" dirty="0" err="1">
                <a:solidFill>
                  <a:srgbClr val="17253D"/>
                </a:solidFill>
                <a:effectLst/>
                <a:latin typeface="Segoe UI Variable Text" pitchFamily="2" charset="0"/>
              </a:rPr>
              <a:t>JBoss</a:t>
            </a:r>
            <a:r>
              <a:rPr lang="tr-TR" b="0" i="0" dirty="0">
                <a:solidFill>
                  <a:srgbClr val="17253D"/>
                </a:solidFill>
                <a:effectLst/>
                <a:latin typeface="Segoe UI Variable Text" pitchFamily="2" charset="0"/>
              </a:rPr>
              <a:t> EAP, Node.js, PHP, ve Python için birinci sınıf destek sağlar.</a:t>
            </a:r>
          </a:p>
          <a:p>
            <a:r>
              <a:rPr lang="tr-TR" sz="1200" b="0" i="0" dirty="0">
                <a:solidFill>
                  <a:srgbClr val="17253D"/>
                </a:solidFill>
                <a:effectLst/>
                <a:latin typeface="Segoe UI Variable Text" pitchFamily="2" charset="0"/>
                <a:cs typeface="Segoe UI" panose="020B0502040204020203" pitchFamily="34" charset="0"/>
              </a:rPr>
              <a:t>Dağıtım ve Ölçeklemeyi Otomatikleştirin: Otomatik iş yükü yönetimiyle uygulamanın durumuna göre ölçeklendirmeyi otomatik yönetebilirsiniz.</a:t>
            </a:r>
          </a:p>
          <a:p>
            <a:r>
              <a:rPr lang="tr-TR" sz="1200" b="0" i="0" dirty="0">
                <a:solidFill>
                  <a:srgbClr val="17253D"/>
                </a:solidFill>
                <a:effectLst/>
                <a:latin typeface="Segoe UI Variable Text" pitchFamily="2" charset="0"/>
                <a:cs typeface="Segoe UI" panose="020B0502040204020203" pitchFamily="34" charset="0"/>
              </a:rPr>
              <a:t>Yüksek Kullanılabilirlik ve Dayanıklılık: %99,95’lik çalışma süresi garantisi sağlar.</a:t>
            </a:r>
          </a:p>
          <a:p>
            <a:r>
              <a:rPr lang="tr-TR" sz="1200" b="0" i="0" dirty="0">
                <a:solidFill>
                  <a:srgbClr val="17253D"/>
                </a:solidFill>
                <a:effectLst/>
                <a:latin typeface="Segoe UI Variable Text" pitchFamily="2" charset="0"/>
                <a:cs typeface="Segoe UI" panose="020B0502040204020203" pitchFamily="34" charset="0"/>
              </a:rPr>
              <a:t>Siber Saldırılara Karşı Güvenlik: Azure </a:t>
            </a:r>
            <a:r>
              <a:rPr lang="tr-TR" sz="1200" b="0" i="0" dirty="0" err="1">
                <a:solidFill>
                  <a:srgbClr val="17253D"/>
                </a:solidFill>
                <a:effectLst/>
                <a:latin typeface="Segoe UI Variable Text" pitchFamily="2" charset="0"/>
                <a:cs typeface="Segoe UI" panose="020B0502040204020203" pitchFamily="34" charset="0"/>
              </a:rPr>
              <a:t>App</a:t>
            </a:r>
            <a:r>
              <a:rPr lang="tr-TR" sz="1200" b="0" i="0" dirty="0">
                <a:solidFill>
                  <a:srgbClr val="17253D"/>
                </a:solidFill>
                <a:effectLst/>
                <a:latin typeface="Segoe UI Variable Text" pitchFamily="2" charset="0"/>
                <a:cs typeface="Segoe UI" panose="020B0502040204020203" pitchFamily="34" charset="0"/>
              </a:rPr>
              <a:t> Service altyapısı siber saldırılara karşı güvence altına alınmıştır ve etkin bir şekilde güvenliği sağlanmaktadır.</a:t>
            </a:r>
            <a:r>
              <a:rPr lang="tr-TR" b="0" i="0" dirty="0">
                <a:solidFill>
                  <a:srgbClr val="17253D"/>
                </a:solidFill>
                <a:effectLst/>
                <a:latin typeface="Segoe UI Variable Text" pitchFamily="2" charset="0"/>
              </a:rPr>
              <a:t> ASP.NET, ASP.NET </a:t>
            </a:r>
            <a:r>
              <a:rPr lang="tr-TR" b="0" i="0" dirty="0" err="1">
                <a:solidFill>
                  <a:srgbClr val="17253D"/>
                </a:solidFill>
                <a:effectLst/>
                <a:latin typeface="Segoe UI Variable Text" pitchFamily="2" charset="0"/>
              </a:rPr>
              <a:t>Core</a:t>
            </a:r>
            <a:r>
              <a:rPr lang="tr-TR" b="0" i="0" dirty="0">
                <a:solidFill>
                  <a:srgbClr val="17253D"/>
                </a:solidFill>
                <a:effectLst/>
                <a:latin typeface="Segoe UI Variable Text" pitchFamily="2" charset="0"/>
              </a:rPr>
              <a:t>, Java, </a:t>
            </a:r>
            <a:r>
              <a:rPr lang="tr-TR" b="0" i="0" dirty="0" err="1">
                <a:solidFill>
                  <a:srgbClr val="17253D"/>
                </a:solidFill>
                <a:effectLst/>
                <a:latin typeface="Segoe UI Variable Text" pitchFamily="2" charset="0"/>
              </a:rPr>
              <a:t>Tomcat</a:t>
            </a:r>
            <a:r>
              <a:rPr lang="tr-TR" b="0" i="0" dirty="0">
                <a:solidFill>
                  <a:srgbClr val="17253D"/>
                </a:solidFill>
                <a:effectLst/>
                <a:latin typeface="Segoe UI Variable Text" pitchFamily="2" charset="0"/>
              </a:rPr>
              <a:t>, </a:t>
            </a:r>
            <a:r>
              <a:rPr lang="tr-TR" b="0" i="0" dirty="0" err="1">
                <a:solidFill>
                  <a:srgbClr val="17253D"/>
                </a:solidFill>
                <a:effectLst/>
                <a:latin typeface="Segoe UI Variable Text" pitchFamily="2" charset="0"/>
              </a:rPr>
              <a:t>JBoss</a:t>
            </a:r>
            <a:r>
              <a:rPr lang="tr-TR" b="0" i="0" dirty="0">
                <a:solidFill>
                  <a:srgbClr val="17253D"/>
                </a:solidFill>
                <a:effectLst/>
                <a:latin typeface="Segoe UI Variable Text" pitchFamily="2" charset="0"/>
              </a:rPr>
              <a:t> EAP, Node.js, PHP, </a:t>
            </a:r>
            <a:r>
              <a:rPr lang="tr-TR" b="0" i="0" dirty="0" err="1">
                <a:solidFill>
                  <a:srgbClr val="17253D"/>
                </a:solidFill>
                <a:effectLst/>
                <a:latin typeface="Segoe UI Variable Text" pitchFamily="2" charset="0"/>
              </a:rPr>
              <a:t>and</a:t>
            </a:r>
            <a:r>
              <a:rPr lang="tr-TR" b="0" i="0" dirty="0">
                <a:solidFill>
                  <a:srgbClr val="17253D"/>
                </a:solidFill>
                <a:effectLst/>
                <a:latin typeface="Segoe UI Variable Text" pitchFamily="2" charset="0"/>
              </a:rPr>
              <a:t> Python</a:t>
            </a:r>
            <a:endParaRPr lang="tr-TR" sz="1200" dirty="0">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A1F1F5C8-9D3A-C722-CA3D-BCFDAB13F7EC}"/>
              </a:ext>
            </a:extLst>
          </p:cNvPr>
          <p:cNvSpPr>
            <a:spLocks noGrp="1"/>
          </p:cNvSpPr>
          <p:nvPr>
            <p:ph type="sldNum" sz="quarter" idx="10"/>
          </p:nvPr>
        </p:nvSpPr>
        <p:spPr/>
        <p:txBody>
          <a:bodyPr/>
          <a:lstStyle/>
          <a:p>
            <a:fld id="{6101C5E1-D8E9-464D-A93E-CE21651935A7}" type="slidenum">
              <a:rPr lang="en-US" smtClean="0"/>
              <a:t>27</a:t>
            </a:fld>
            <a:endParaRPr lang="en-US"/>
          </a:p>
        </p:txBody>
      </p:sp>
    </p:spTree>
    <p:extLst>
      <p:ext uri="{BB962C8B-B14F-4D97-AF65-F5344CB8AC3E}">
        <p14:creationId xmlns:p14="http://schemas.microsoft.com/office/powerpoint/2010/main" val="743899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A24DF-1FD2-51D7-DF37-1834F3EBDB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45292-7278-43BD-54D8-6B0C4742D03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B7736FA4-9E52-740F-F2AF-695112F1CDA8}"/>
              </a:ext>
            </a:extLst>
          </p:cNvPr>
          <p:cNvSpPr>
            <a:spLocks noGrp="1"/>
          </p:cNvSpPr>
          <p:nvPr>
            <p:ph type="body" idx="1"/>
          </p:nvPr>
        </p:nvSpPr>
        <p:spPr/>
        <p:txBody>
          <a:bodyPr>
            <a:normAutofit/>
          </a:bodyPr>
          <a:lstStyle/>
          <a:p>
            <a:endParaRPr lang="tr-TR" sz="1200" dirty="0">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F15D6164-29B1-9192-AC3F-928AE3B0ABEE}"/>
              </a:ext>
            </a:extLst>
          </p:cNvPr>
          <p:cNvSpPr>
            <a:spLocks noGrp="1"/>
          </p:cNvSpPr>
          <p:nvPr>
            <p:ph type="sldNum" sz="quarter" idx="10"/>
          </p:nvPr>
        </p:nvSpPr>
        <p:spPr/>
        <p:txBody>
          <a:bodyPr/>
          <a:lstStyle/>
          <a:p>
            <a:fld id="{6101C5E1-D8E9-464D-A93E-CE21651935A7}" type="slidenum">
              <a:rPr lang="en-US" smtClean="0"/>
              <a:t>28</a:t>
            </a:fld>
            <a:endParaRPr lang="en-US"/>
          </a:p>
        </p:txBody>
      </p:sp>
    </p:spTree>
    <p:extLst>
      <p:ext uri="{BB962C8B-B14F-4D97-AF65-F5344CB8AC3E}">
        <p14:creationId xmlns:p14="http://schemas.microsoft.com/office/powerpoint/2010/main" val="9143933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A1583-D6B4-4FE8-7D3B-94999D60C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D77148-36A6-11E0-EF3A-542397582F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5646B2-F95D-0A58-B9E3-CA869BAA625A}"/>
              </a:ext>
            </a:extLst>
          </p:cNvPr>
          <p:cNvSpPr>
            <a:spLocks noGrp="1"/>
          </p:cNvSpPr>
          <p:nvPr>
            <p:ph type="body" idx="1"/>
          </p:nvPr>
        </p:nvSpPr>
        <p:spPr/>
        <p:txBody>
          <a:bodyPr>
            <a:normAutofit/>
          </a:bodyPr>
          <a:lstStyle/>
          <a:p>
            <a:endParaRPr/>
          </a:p>
        </p:txBody>
      </p:sp>
      <p:sp>
        <p:nvSpPr>
          <p:cNvPr id="4" name="Slide Number Placeholder 3">
            <a:extLst>
              <a:ext uri="{FF2B5EF4-FFF2-40B4-BE49-F238E27FC236}">
                <a16:creationId xmlns:a16="http://schemas.microsoft.com/office/drawing/2014/main" id="{37B2580D-C1E4-82DD-15AB-181718BC6BEE}"/>
              </a:ext>
            </a:extLst>
          </p:cNvPr>
          <p:cNvSpPr>
            <a:spLocks noGrp="1"/>
          </p:cNvSpPr>
          <p:nvPr>
            <p:ph type="sldNum" sz="quarter" idx="10"/>
          </p:nvPr>
        </p:nvSpPr>
        <p:spPr/>
        <p:txBody>
          <a:bodyPr/>
          <a:lstStyle/>
          <a:p>
            <a:fld id="{6101C5E1-D8E9-464D-A93E-CE21651935A7}" type="slidenum">
              <a:rPr lang="en-US" smtClean="0"/>
              <a:t>29</a:t>
            </a:fld>
            <a:endParaRPr lang="en-US"/>
          </a:p>
        </p:txBody>
      </p:sp>
    </p:spTree>
    <p:extLst>
      <p:ext uri="{BB962C8B-B14F-4D97-AF65-F5344CB8AC3E}">
        <p14:creationId xmlns:p14="http://schemas.microsoft.com/office/powerpoint/2010/main" val="32635373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3AEE3-A8CE-8788-3E39-56E862E744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0AAFAF-8B9E-BD6E-94D9-4614F4A59F2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B79439D-3B26-8A9C-E02D-3AAC0BE213B6}"/>
              </a:ext>
            </a:extLst>
          </p:cNvPr>
          <p:cNvSpPr>
            <a:spLocks noGrp="1"/>
          </p:cNvSpPr>
          <p:nvPr>
            <p:ph type="body" idx="1"/>
          </p:nvPr>
        </p:nvSpPr>
        <p:spPr/>
        <p:txBody>
          <a:bodyPr>
            <a:normAutofit/>
          </a:bodyPr>
          <a:lstStyle/>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0E73D139-1B99-1A20-7601-8990CA36A536}"/>
              </a:ext>
            </a:extLst>
          </p:cNvPr>
          <p:cNvSpPr>
            <a:spLocks noGrp="1"/>
          </p:cNvSpPr>
          <p:nvPr>
            <p:ph type="sldNum" sz="quarter" idx="10"/>
          </p:nvPr>
        </p:nvSpPr>
        <p:spPr/>
        <p:txBody>
          <a:bodyPr/>
          <a:lstStyle/>
          <a:p>
            <a:fld id="{6101C5E1-D8E9-464D-A93E-CE21651935A7}" type="slidenum">
              <a:rPr lang="en-US" smtClean="0"/>
              <a:t>30</a:t>
            </a:fld>
            <a:endParaRPr lang="en-US"/>
          </a:p>
        </p:txBody>
      </p:sp>
    </p:spTree>
    <p:extLst>
      <p:ext uri="{BB962C8B-B14F-4D97-AF65-F5344CB8AC3E}">
        <p14:creationId xmlns:p14="http://schemas.microsoft.com/office/powerpoint/2010/main" val="37758655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88683-97C7-95B9-68A2-976B9A6DC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EF4D2-139C-6881-963B-8526CD363FA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519ED9D-08D7-178B-D7E6-1C74F2716484}"/>
              </a:ext>
            </a:extLst>
          </p:cNvPr>
          <p:cNvSpPr>
            <a:spLocks noGrp="1"/>
          </p:cNvSpPr>
          <p:nvPr>
            <p:ph type="body" idx="1"/>
          </p:nvPr>
        </p:nvSpPr>
        <p:spPr/>
        <p:txBody>
          <a:bodyPr>
            <a:normAutofit/>
          </a:bodyPr>
          <a:lstStyle/>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586031EE-6DD7-6DA3-0912-5F2952CE83F1}"/>
              </a:ext>
            </a:extLst>
          </p:cNvPr>
          <p:cNvSpPr>
            <a:spLocks noGrp="1"/>
          </p:cNvSpPr>
          <p:nvPr>
            <p:ph type="sldNum" sz="quarter" idx="10"/>
          </p:nvPr>
        </p:nvSpPr>
        <p:spPr/>
        <p:txBody>
          <a:bodyPr/>
          <a:lstStyle/>
          <a:p>
            <a:fld id="{6101C5E1-D8E9-464D-A93E-CE21651935A7}" type="slidenum">
              <a:rPr lang="en-US" smtClean="0"/>
              <a:t>31</a:t>
            </a:fld>
            <a:endParaRPr lang="en-US"/>
          </a:p>
        </p:txBody>
      </p:sp>
    </p:spTree>
    <p:extLst>
      <p:ext uri="{BB962C8B-B14F-4D97-AF65-F5344CB8AC3E}">
        <p14:creationId xmlns:p14="http://schemas.microsoft.com/office/powerpoint/2010/main" val="6956834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58703-411F-A891-4BB3-3A1C827A37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D1B010-C6E8-875B-ECBC-D25D77EFBFC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22CB455-38F4-3B83-59C3-C620536069CF}"/>
              </a:ext>
            </a:extLst>
          </p:cNvPr>
          <p:cNvSpPr>
            <a:spLocks noGrp="1"/>
          </p:cNvSpPr>
          <p:nvPr>
            <p:ph type="body" idx="1"/>
          </p:nvPr>
        </p:nvSpPr>
        <p:spPr/>
        <p:txBody>
          <a:bodyPr>
            <a:normAutofit/>
          </a:bodyPr>
          <a:lstStyle/>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C896FFF8-2011-BCFD-645B-EB8FF120F425}"/>
              </a:ext>
            </a:extLst>
          </p:cNvPr>
          <p:cNvSpPr>
            <a:spLocks noGrp="1"/>
          </p:cNvSpPr>
          <p:nvPr>
            <p:ph type="sldNum" sz="quarter" idx="10"/>
          </p:nvPr>
        </p:nvSpPr>
        <p:spPr/>
        <p:txBody>
          <a:bodyPr/>
          <a:lstStyle/>
          <a:p>
            <a:fld id="{6101C5E1-D8E9-464D-A93E-CE21651935A7}" type="slidenum">
              <a:rPr lang="en-US" smtClean="0"/>
              <a:t>32</a:t>
            </a:fld>
            <a:endParaRPr lang="en-US"/>
          </a:p>
        </p:txBody>
      </p:sp>
    </p:spTree>
    <p:extLst>
      <p:ext uri="{BB962C8B-B14F-4D97-AF65-F5344CB8AC3E}">
        <p14:creationId xmlns:p14="http://schemas.microsoft.com/office/powerpoint/2010/main" val="16767892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DE9F9-8684-E556-A1FD-8E1E34E459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A822B4-D8B1-1370-FAE6-601F08F0BD4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B5DAAD4-63F4-72DC-CEA3-0A83E12DC043}"/>
              </a:ext>
            </a:extLst>
          </p:cNvPr>
          <p:cNvSpPr>
            <a:spLocks noGrp="1"/>
          </p:cNvSpPr>
          <p:nvPr>
            <p:ph type="body" idx="1"/>
          </p:nvPr>
        </p:nvSpPr>
        <p:spPr/>
        <p:txBody>
          <a:bodyPr>
            <a:normAutofit/>
          </a:bodyPr>
          <a:lstStyle/>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6C85B803-83AD-5C5E-EE6A-ABD98B3FF7D3}"/>
              </a:ext>
            </a:extLst>
          </p:cNvPr>
          <p:cNvSpPr>
            <a:spLocks noGrp="1"/>
          </p:cNvSpPr>
          <p:nvPr>
            <p:ph type="sldNum" sz="quarter" idx="10"/>
          </p:nvPr>
        </p:nvSpPr>
        <p:spPr/>
        <p:txBody>
          <a:bodyPr/>
          <a:lstStyle/>
          <a:p>
            <a:fld id="{6101C5E1-D8E9-464D-A93E-CE21651935A7}" type="slidenum">
              <a:rPr lang="en-US" smtClean="0"/>
              <a:t>33</a:t>
            </a:fld>
            <a:endParaRPr lang="en-US"/>
          </a:p>
        </p:txBody>
      </p:sp>
    </p:spTree>
    <p:extLst>
      <p:ext uri="{BB962C8B-B14F-4D97-AF65-F5344CB8AC3E}">
        <p14:creationId xmlns:p14="http://schemas.microsoft.com/office/powerpoint/2010/main" val="25746402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D1F2A-B36C-B3D7-B2FD-55231976E7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D12EE5-7F1D-07C0-A1EE-13365590866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AAC0330-5F36-89D6-98C5-F2D53C17DE37}"/>
              </a:ext>
            </a:extLst>
          </p:cNvPr>
          <p:cNvSpPr>
            <a:spLocks noGrp="1"/>
          </p:cNvSpPr>
          <p:nvPr>
            <p:ph type="body" idx="1"/>
          </p:nvPr>
        </p:nvSpPr>
        <p:spPr/>
        <p:txBody>
          <a:bodyPr>
            <a:normAutofit/>
          </a:bodyPr>
          <a:lstStyle/>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B9FA9EF6-CD30-0407-7379-A6D325639817}"/>
              </a:ext>
            </a:extLst>
          </p:cNvPr>
          <p:cNvSpPr>
            <a:spLocks noGrp="1"/>
          </p:cNvSpPr>
          <p:nvPr>
            <p:ph type="sldNum" sz="quarter" idx="10"/>
          </p:nvPr>
        </p:nvSpPr>
        <p:spPr/>
        <p:txBody>
          <a:bodyPr/>
          <a:lstStyle/>
          <a:p>
            <a:fld id="{6101C5E1-D8E9-464D-A93E-CE21651935A7}" type="slidenum">
              <a:rPr lang="en-US" smtClean="0"/>
              <a:t>34</a:t>
            </a:fld>
            <a:endParaRPr lang="en-US"/>
          </a:p>
        </p:txBody>
      </p:sp>
    </p:spTree>
    <p:extLst>
      <p:ext uri="{BB962C8B-B14F-4D97-AF65-F5344CB8AC3E}">
        <p14:creationId xmlns:p14="http://schemas.microsoft.com/office/powerpoint/2010/main" val="7605749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CDB3B-C641-4284-E7AD-F8A82AB853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6C89F0-44A9-FB0D-65DF-DC89625F46C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E701D60-E0B6-B2D9-7007-B584B868C214}"/>
              </a:ext>
            </a:extLst>
          </p:cNvPr>
          <p:cNvSpPr>
            <a:spLocks noGrp="1"/>
          </p:cNvSpPr>
          <p:nvPr>
            <p:ph type="body" idx="1"/>
          </p:nvPr>
        </p:nvSpPr>
        <p:spPr/>
        <p:txBody>
          <a:bodyPr>
            <a:normAutofit/>
          </a:bodyPr>
          <a:lstStyle/>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57D7C785-CC9F-D6DF-2158-72598A75BBB6}"/>
              </a:ext>
            </a:extLst>
          </p:cNvPr>
          <p:cNvSpPr>
            <a:spLocks noGrp="1"/>
          </p:cNvSpPr>
          <p:nvPr>
            <p:ph type="sldNum" sz="quarter" idx="10"/>
          </p:nvPr>
        </p:nvSpPr>
        <p:spPr/>
        <p:txBody>
          <a:bodyPr/>
          <a:lstStyle/>
          <a:p>
            <a:fld id="{6101C5E1-D8E9-464D-A93E-CE21651935A7}" type="slidenum">
              <a:rPr lang="en-US" smtClean="0"/>
              <a:t>35</a:t>
            </a:fld>
            <a:endParaRPr lang="en-US"/>
          </a:p>
        </p:txBody>
      </p:sp>
    </p:spTree>
    <p:extLst>
      <p:ext uri="{BB962C8B-B14F-4D97-AF65-F5344CB8AC3E}">
        <p14:creationId xmlns:p14="http://schemas.microsoft.com/office/powerpoint/2010/main" val="30787620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16A92-8E22-7268-9D79-57B176D99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0D8473-FB33-4E64-DC74-C4D8E3B4A20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685EEE81-323F-B944-2BB9-283DAD80A479}"/>
              </a:ext>
            </a:extLst>
          </p:cNvPr>
          <p:cNvSpPr>
            <a:spLocks noGrp="1"/>
          </p:cNvSpPr>
          <p:nvPr>
            <p:ph type="body" idx="1"/>
          </p:nvPr>
        </p:nvSpPr>
        <p:spPr/>
        <p:txBody>
          <a:bodyPr>
            <a:normAutofit/>
          </a:bodyPr>
          <a:lstStyle/>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BFB8548D-D4D9-AEF0-16AA-0E204F63375A}"/>
              </a:ext>
            </a:extLst>
          </p:cNvPr>
          <p:cNvSpPr>
            <a:spLocks noGrp="1"/>
          </p:cNvSpPr>
          <p:nvPr>
            <p:ph type="sldNum" sz="quarter" idx="10"/>
          </p:nvPr>
        </p:nvSpPr>
        <p:spPr/>
        <p:txBody>
          <a:bodyPr/>
          <a:lstStyle/>
          <a:p>
            <a:fld id="{6101C5E1-D8E9-464D-A93E-CE21651935A7}" type="slidenum">
              <a:rPr lang="en-US" smtClean="0"/>
              <a:t>36</a:t>
            </a:fld>
            <a:endParaRPr lang="en-US"/>
          </a:p>
        </p:txBody>
      </p:sp>
    </p:spTree>
    <p:extLst>
      <p:ext uri="{BB962C8B-B14F-4D97-AF65-F5344CB8AC3E}">
        <p14:creationId xmlns:p14="http://schemas.microsoft.com/office/powerpoint/2010/main" val="26993599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11C1D-EA92-06B9-2697-E26DC96C80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3B993E-4E14-F1E1-5EEA-AF0AB7F1CD5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C80FC3D-8724-0804-BCFC-1F7FB95D0403}"/>
              </a:ext>
            </a:extLst>
          </p:cNvPr>
          <p:cNvSpPr>
            <a:spLocks noGrp="1"/>
          </p:cNvSpPr>
          <p:nvPr>
            <p:ph type="body" idx="1"/>
          </p:nvPr>
        </p:nvSpPr>
        <p:spPr/>
        <p:txBody>
          <a:bodyPr>
            <a:normAutofit/>
          </a:bodyPr>
          <a:lstStyle/>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306FBA87-273A-8032-8D2A-89EB47F03FC4}"/>
              </a:ext>
            </a:extLst>
          </p:cNvPr>
          <p:cNvSpPr>
            <a:spLocks noGrp="1"/>
          </p:cNvSpPr>
          <p:nvPr>
            <p:ph type="sldNum" sz="quarter" idx="10"/>
          </p:nvPr>
        </p:nvSpPr>
        <p:spPr/>
        <p:txBody>
          <a:bodyPr/>
          <a:lstStyle/>
          <a:p>
            <a:fld id="{6101C5E1-D8E9-464D-A93E-CE21651935A7}" type="slidenum">
              <a:rPr lang="en-US" smtClean="0"/>
              <a:t>37</a:t>
            </a:fld>
            <a:endParaRPr lang="en-US"/>
          </a:p>
        </p:txBody>
      </p:sp>
    </p:spTree>
    <p:extLst>
      <p:ext uri="{BB962C8B-B14F-4D97-AF65-F5344CB8AC3E}">
        <p14:creationId xmlns:p14="http://schemas.microsoft.com/office/powerpoint/2010/main" val="2910079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03CA7-0C91-284D-DE61-B68D9343F5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A40CF0-A46A-E128-F0EE-B38A20CF02C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982EB7B-232A-1E57-8981-B0F7CCF92A05}"/>
              </a:ext>
            </a:extLst>
          </p:cNvPr>
          <p:cNvSpPr>
            <a:spLocks noGrp="1"/>
          </p:cNvSpPr>
          <p:nvPr>
            <p:ph type="body" idx="1"/>
          </p:nvPr>
        </p:nvSpPr>
        <p:spPr/>
        <p:txBody>
          <a:bodyPr>
            <a:normAutofit/>
          </a:bodyPr>
          <a:lstStyle/>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9D0C843A-D581-A7D3-C015-4912F9693500}"/>
              </a:ext>
            </a:extLst>
          </p:cNvPr>
          <p:cNvSpPr>
            <a:spLocks noGrp="1"/>
          </p:cNvSpPr>
          <p:nvPr>
            <p:ph type="sldNum" sz="quarter" idx="10"/>
          </p:nvPr>
        </p:nvSpPr>
        <p:spPr/>
        <p:txBody>
          <a:bodyPr/>
          <a:lstStyle/>
          <a:p>
            <a:fld id="{6101C5E1-D8E9-464D-A93E-CE21651935A7}" type="slidenum">
              <a:rPr lang="en-US" smtClean="0"/>
              <a:t>38</a:t>
            </a:fld>
            <a:endParaRPr lang="en-US"/>
          </a:p>
        </p:txBody>
      </p:sp>
    </p:spTree>
    <p:extLst>
      <p:ext uri="{BB962C8B-B14F-4D97-AF65-F5344CB8AC3E}">
        <p14:creationId xmlns:p14="http://schemas.microsoft.com/office/powerpoint/2010/main" val="5329352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E7F2C-EE84-BE69-6A05-0F5CF5D211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2537F-8A04-6E83-84EE-CAFD9FA310C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512522DB-BB35-27F5-54A6-68689AC7C71B}"/>
              </a:ext>
            </a:extLst>
          </p:cNvPr>
          <p:cNvSpPr>
            <a:spLocks noGrp="1"/>
          </p:cNvSpPr>
          <p:nvPr>
            <p:ph type="body" idx="1"/>
          </p:nvPr>
        </p:nvSpPr>
        <p:spPr/>
        <p:txBody>
          <a:bodyPr>
            <a:normAutofit/>
          </a:bodyPr>
          <a:lstStyle/>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684AFC8D-F139-AAB2-1BEB-3D47DC138775}"/>
              </a:ext>
            </a:extLst>
          </p:cNvPr>
          <p:cNvSpPr>
            <a:spLocks noGrp="1"/>
          </p:cNvSpPr>
          <p:nvPr>
            <p:ph type="sldNum" sz="quarter" idx="10"/>
          </p:nvPr>
        </p:nvSpPr>
        <p:spPr/>
        <p:txBody>
          <a:bodyPr/>
          <a:lstStyle/>
          <a:p>
            <a:fld id="{6101C5E1-D8E9-464D-A93E-CE21651935A7}" type="slidenum">
              <a:rPr lang="en-US" smtClean="0"/>
              <a:t>39</a:t>
            </a:fld>
            <a:endParaRPr lang="en-US"/>
          </a:p>
        </p:txBody>
      </p:sp>
    </p:spTree>
    <p:extLst>
      <p:ext uri="{BB962C8B-B14F-4D97-AF65-F5344CB8AC3E}">
        <p14:creationId xmlns:p14="http://schemas.microsoft.com/office/powerpoint/2010/main" val="7362397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AA4D5-6B5D-35F2-09F7-9FF32B33A3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CE063E-A27F-8782-9829-5FB5781071C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B59EDAF-472B-A386-D761-D3E2804A795F}"/>
              </a:ext>
            </a:extLst>
          </p:cNvPr>
          <p:cNvSpPr>
            <a:spLocks noGrp="1"/>
          </p:cNvSpPr>
          <p:nvPr>
            <p:ph type="body" idx="1"/>
          </p:nvPr>
        </p:nvSpPr>
        <p:spPr/>
        <p:txBody>
          <a:bodyPr>
            <a:normAutofit/>
          </a:bodyPr>
          <a:lstStyle/>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74A196CA-BD0A-1596-DA22-CE1E716A1CD3}"/>
              </a:ext>
            </a:extLst>
          </p:cNvPr>
          <p:cNvSpPr>
            <a:spLocks noGrp="1"/>
          </p:cNvSpPr>
          <p:nvPr>
            <p:ph type="sldNum" sz="quarter" idx="10"/>
          </p:nvPr>
        </p:nvSpPr>
        <p:spPr/>
        <p:txBody>
          <a:bodyPr/>
          <a:lstStyle/>
          <a:p>
            <a:fld id="{6101C5E1-D8E9-464D-A93E-CE21651935A7}" type="slidenum">
              <a:rPr lang="en-US" smtClean="0"/>
              <a:t>40</a:t>
            </a:fld>
            <a:endParaRPr lang="en-US"/>
          </a:p>
        </p:txBody>
      </p:sp>
    </p:spTree>
    <p:extLst>
      <p:ext uri="{BB962C8B-B14F-4D97-AF65-F5344CB8AC3E}">
        <p14:creationId xmlns:p14="http://schemas.microsoft.com/office/powerpoint/2010/main" val="18783892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F15A4-64A1-EF1C-3F74-80F683AD5E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0D7600-BFC6-8636-0926-CBDEF668C929}"/>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E0A3FC4-5AAC-DE69-F120-F19DAA77C54F}"/>
              </a:ext>
            </a:extLst>
          </p:cNvPr>
          <p:cNvSpPr>
            <a:spLocks noGrp="1"/>
          </p:cNvSpPr>
          <p:nvPr>
            <p:ph type="body" idx="1"/>
          </p:nvPr>
        </p:nvSpPr>
        <p:spPr/>
        <p:txBody>
          <a:bodyPr>
            <a:normAutofit/>
          </a:bodyPr>
          <a:lstStyle/>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F7DC71A0-5195-89CB-E7C6-6AB951909945}"/>
              </a:ext>
            </a:extLst>
          </p:cNvPr>
          <p:cNvSpPr>
            <a:spLocks noGrp="1"/>
          </p:cNvSpPr>
          <p:nvPr>
            <p:ph type="sldNum" sz="quarter" idx="10"/>
          </p:nvPr>
        </p:nvSpPr>
        <p:spPr/>
        <p:txBody>
          <a:bodyPr/>
          <a:lstStyle/>
          <a:p>
            <a:fld id="{6101C5E1-D8E9-464D-A93E-CE21651935A7}" type="slidenum">
              <a:rPr lang="en-US" smtClean="0"/>
              <a:t>41</a:t>
            </a:fld>
            <a:endParaRPr lang="en-US"/>
          </a:p>
        </p:txBody>
      </p:sp>
    </p:spTree>
    <p:extLst>
      <p:ext uri="{BB962C8B-B14F-4D97-AF65-F5344CB8AC3E}">
        <p14:creationId xmlns:p14="http://schemas.microsoft.com/office/powerpoint/2010/main" val="24842378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BFB6F-BDF0-271F-462A-C5D6844E6B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AAB178-5331-CC5D-F84D-3B993BFC0FD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72CF223-C0EE-2C4A-9A5F-51DB9BBF2026}"/>
              </a:ext>
            </a:extLst>
          </p:cNvPr>
          <p:cNvSpPr>
            <a:spLocks noGrp="1"/>
          </p:cNvSpPr>
          <p:nvPr>
            <p:ph type="body" idx="1"/>
          </p:nvPr>
        </p:nvSpPr>
        <p:spPr/>
        <p:txBody>
          <a:bodyPr>
            <a:normAutofit/>
          </a:bodyPr>
          <a:lstStyle/>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045F0941-369A-A712-C1C5-D97523EE85C8}"/>
              </a:ext>
            </a:extLst>
          </p:cNvPr>
          <p:cNvSpPr>
            <a:spLocks noGrp="1"/>
          </p:cNvSpPr>
          <p:nvPr>
            <p:ph type="sldNum" sz="quarter" idx="10"/>
          </p:nvPr>
        </p:nvSpPr>
        <p:spPr/>
        <p:txBody>
          <a:bodyPr/>
          <a:lstStyle/>
          <a:p>
            <a:fld id="{6101C5E1-D8E9-464D-A93E-CE21651935A7}" type="slidenum">
              <a:rPr lang="en-US" smtClean="0"/>
              <a:t>42</a:t>
            </a:fld>
            <a:endParaRPr lang="en-US"/>
          </a:p>
        </p:txBody>
      </p:sp>
    </p:spTree>
    <p:extLst>
      <p:ext uri="{BB962C8B-B14F-4D97-AF65-F5344CB8AC3E}">
        <p14:creationId xmlns:p14="http://schemas.microsoft.com/office/powerpoint/2010/main" val="31628936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D45BE-D53E-91F5-4C25-0751BBB564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EF5519-250A-1B17-1582-F538A4E6580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3E97EAB-45BF-EBE8-DE38-589015282083}"/>
              </a:ext>
            </a:extLst>
          </p:cNvPr>
          <p:cNvSpPr>
            <a:spLocks noGrp="1"/>
          </p:cNvSpPr>
          <p:nvPr>
            <p:ph type="body" idx="1"/>
          </p:nvPr>
        </p:nvSpPr>
        <p:spPr/>
        <p:txBody>
          <a:bodyPr>
            <a:normAutofit/>
          </a:bodyPr>
          <a:lstStyle/>
          <a:p>
            <a:r>
              <a:rPr lang="tr-TR" dirty="0"/>
              <a:t>Temel “olmazsa olmaz” (resmi </a:t>
            </a:r>
            <a:r>
              <a:rPr lang="tr-TR" dirty="0" err="1"/>
              <a:t>GitHub</a:t>
            </a:r>
            <a:r>
              <a:rPr lang="tr-TR" dirty="0"/>
              <a:t> </a:t>
            </a:r>
            <a:r>
              <a:rPr lang="tr-TR" dirty="0" err="1"/>
              <a:t>action’ları</a:t>
            </a:r>
            <a:r>
              <a:rPr lang="tr-TR" dirty="0"/>
              <a:t>)</a:t>
            </a:r>
            <a:endParaRPr lang="tr-TR" sz="1200" b="1" kern="1200" dirty="0">
              <a:solidFill>
                <a:schemeClr val="tx1"/>
              </a:solidFill>
              <a:latin typeface="+mn-lt"/>
              <a:ea typeface="+mn-ea"/>
              <a:cs typeface="+mn-cs"/>
            </a:endParaRPr>
          </a:p>
          <a:p>
            <a:r>
              <a:rPr lang="tr-TR" sz="1200" b="1" kern="1200" dirty="0" err="1">
                <a:solidFill>
                  <a:schemeClr val="tx1"/>
                </a:solidFill>
                <a:latin typeface="+mn-lt"/>
                <a:ea typeface="+mn-ea"/>
                <a:cs typeface="+mn-cs"/>
              </a:rPr>
              <a:t>actions</a:t>
            </a:r>
            <a:r>
              <a:rPr lang="tr-TR" sz="1200" b="1" kern="1200" dirty="0">
                <a:solidFill>
                  <a:schemeClr val="tx1"/>
                </a:solidFill>
                <a:latin typeface="+mn-lt"/>
                <a:ea typeface="+mn-ea"/>
                <a:cs typeface="+mn-cs"/>
              </a:rPr>
              <a:t>/checkout@v4</a:t>
            </a:r>
            <a:r>
              <a:rPr lang="tr-TR" dirty="0"/>
              <a:t> → repo kodunu </a:t>
            </a:r>
            <a:r>
              <a:rPr lang="tr-TR" dirty="0" err="1"/>
              <a:t>runner’a</a:t>
            </a:r>
            <a:r>
              <a:rPr lang="tr-TR" dirty="0"/>
              <a:t> çeker (çoğu </a:t>
            </a:r>
            <a:r>
              <a:rPr lang="tr-TR" dirty="0" err="1"/>
              <a:t>workflow’un</a:t>
            </a:r>
            <a:r>
              <a:rPr lang="tr-TR" dirty="0"/>
              <a:t> ilk adımı) </a:t>
            </a:r>
          </a:p>
          <a:p>
            <a:r>
              <a:rPr lang="tr-TR" sz="1200" b="1" kern="1200" dirty="0" err="1">
                <a:solidFill>
                  <a:schemeClr val="tx1"/>
                </a:solidFill>
                <a:latin typeface="+mn-lt"/>
                <a:ea typeface="+mn-ea"/>
                <a:cs typeface="+mn-cs"/>
              </a:rPr>
              <a:t>actions</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cache@v</a:t>
            </a:r>
            <a:r>
              <a:rPr lang="tr-TR" sz="1200" b="1" kern="1200" dirty="0">
                <a:solidFill>
                  <a:schemeClr val="tx1"/>
                </a:solidFill>
                <a:latin typeface="+mn-lt"/>
                <a:ea typeface="+mn-ea"/>
                <a:cs typeface="+mn-cs"/>
              </a:rPr>
              <a:t>*</a:t>
            </a:r>
            <a:r>
              <a:rPr lang="tr-TR" dirty="0"/>
              <a:t> → </a:t>
            </a:r>
            <a:r>
              <a:rPr lang="tr-TR" dirty="0" err="1"/>
              <a:t>dependency</a:t>
            </a:r>
            <a:r>
              <a:rPr lang="tr-TR" dirty="0"/>
              <a:t>/</a:t>
            </a:r>
            <a:r>
              <a:rPr lang="tr-TR" dirty="0" err="1"/>
              <a:t>build</a:t>
            </a:r>
            <a:r>
              <a:rPr lang="tr-TR" dirty="0"/>
              <a:t> </a:t>
            </a:r>
            <a:r>
              <a:rPr lang="tr-TR" dirty="0" err="1"/>
              <a:t>cache</a:t>
            </a:r>
            <a:r>
              <a:rPr lang="tr-TR" dirty="0"/>
              <a:t> (</a:t>
            </a:r>
            <a:r>
              <a:rPr lang="tr-TR" dirty="0" err="1"/>
              <a:t>workflow</a:t>
            </a:r>
            <a:r>
              <a:rPr lang="tr-TR" dirty="0"/>
              <a:t> hızlandırır) </a:t>
            </a:r>
          </a:p>
          <a:p>
            <a:r>
              <a:rPr lang="tr-TR" sz="1200" b="1" kern="1200" dirty="0" err="1">
                <a:solidFill>
                  <a:schemeClr val="tx1"/>
                </a:solidFill>
                <a:latin typeface="+mn-lt"/>
                <a:ea typeface="+mn-ea"/>
                <a:cs typeface="+mn-cs"/>
              </a:rPr>
              <a:t>actions</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upload-artifact@v</a:t>
            </a:r>
            <a:r>
              <a:rPr lang="tr-TR" sz="1200" b="1" kern="1200" dirty="0">
                <a:solidFill>
                  <a:schemeClr val="tx1"/>
                </a:solidFill>
                <a:latin typeface="+mn-lt"/>
                <a:ea typeface="+mn-ea"/>
                <a:cs typeface="+mn-cs"/>
              </a:rPr>
              <a:t>*</a:t>
            </a:r>
            <a:r>
              <a:rPr lang="tr-TR" dirty="0"/>
              <a:t> → </a:t>
            </a:r>
            <a:r>
              <a:rPr lang="tr-TR" dirty="0" err="1"/>
              <a:t>build</a:t>
            </a:r>
            <a:r>
              <a:rPr lang="tr-TR" dirty="0"/>
              <a:t> çıktısı / raporları </a:t>
            </a:r>
            <a:r>
              <a:rPr lang="tr-TR" dirty="0" err="1"/>
              <a:t>artifact</a:t>
            </a:r>
            <a:r>
              <a:rPr lang="tr-TR" dirty="0"/>
              <a:t> olarak yükler </a:t>
            </a:r>
          </a:p>
          <a:p>
            <a:r>
              <a:rPr lang="tr-TR" sz="1200" b="1" kern="1200" dirty="0" err="1">
                <a:solidFill>
                  <a:schemeClr val="tx1"/>
                </a:solidFill>
                <a:latin typeface="+mn-lt"/>
                <a:ea typeface="+mn-ea"/>
                <a:cs typeface="+mn-cs"/>
              </a:rPr>
              <a:t>actions</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download-artifact@v</a:t>
            </a:r>
            <a:r>
              <a:rPr lang="tr-TR" sz="1200" b="1" kern="1200" dirty="0">
                <a:solidFill>
                  <a:schemeClr val="tx1"/>
                </a:solidFill>
                <a:latin typeface="+mn-lt"/>
                <a:ea typeface="+mn-ea"/>
                <a:cs typeface="+mn-cs"/>
              </a:rPr>
              <a:t>*</a:t>
            </a:r>
            <a:r>
              <a:rPr lang="tr-TR" dirty="0"/>
              <a:t> → önceki </a:t>
            </a:r>
            <a:r>
              <a:rPr lang="tr-TR" dirty="0" err="1"/>
              <a:t>job</a:t>
            </a:r>
            <a:r>
              <a:rPr lang="tr-TR" dirty="0"/>
              <a:t>/</a:t>
            </a:r>
            <a:r>
              <a:rPr lang="tr-TR" dirty="0" err="1"/>
              <a:t>workflow</a:t>
            </a:r>
            <a:r>
              <a:rPr lang="tr-TR" dirty="0"/>
              <a:t> </a:t>
            </a:r>
            <a:r>
              <a:rPr lang="tr-TR" dirty="0" err="1"/>
              <a:t>artifact’lerini</a:t>
            </a:r>
            <a:r>
              <a:rPr lang="tr-TR" dirty="0"/>
              <a:t> indirir (</a:t>
            </a:r>
            <a:r>
              <a:rPr lang="tr-TR" dirty="0" err="1"/>
              <a:t>upload-artifact’in</a:t>
            </a:r>
            <a:r>
              <a:rPr lang="tr-TR" dirty="0"/>
              <a:t> kardeşi) </a:t>
            </a:r>
          </a:p>
          <a:p>
            <a:r>
              <a:rPr lang="tr-TR" sz="1200" b="1" kern="1200" dirty="0" err="1">
                <a:solidFill>
                  <a:schemeClr val="tx1"/>
                </a:solidFill>
                <a:latin typeface="+mn-lt"/>
                <a:ea typeface="+mn-ea"/>
                <a:cs typeface="+mn-cs"/>
              </a:rPr>
              <a:t>actions</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github-script@v</a:t>
            </a:r>
            <a:r>
              <a:rPr lang="tr-TR" sz="1200" b="1" kern="1200" dirty="0">
                <a:solidFill>
                  <a:schemeClr val="tx1"/>
                </a:solidFill>
                <a:latin typeface="+mn-lt"/>
                <a:ea typeface="+mn-ea"/>
                <a:cs typeface="+mn-cs"/>
              </a:rPr>
              <a:t>*</a:t>
            </a:r>
            <a:r>
              <a:rPr lang="tr-TR" dirty="0"/>
              <a:t> → </a:t>
            </a:r>
            <a:r>
              <a:rPr lang="tr-TR" dirty="0" err="1"/>
              <a:t>workflow</a:t>
            </a:r>
            <a:r>
              <a:rPr lang="tr-TR" dirty="0"/>
              <a:t> içinde JS ile </a:t>
            </a:r>
            <a:r>
              <a:rPr lang="tr-TR" dirty="0" err="1"/>
              <a:t>GitHub</a:t>
            </a:r>
            <a:r>
              <a:rPr lang="tr-TR" dirty="0"/>
              <a:t> API çağırma (</a:t>
            </a:r>
            <a:r>
              <a:rPr lang="tr-TR" dirty="0" err="1"/>
              <a:t>issue</a:t>
            </a:r>
            <a:r>
              <a:rPr lang="tr-TR" dirty="0"/>
              <a:t>/PR otomasyonları)</a:t>
            </a:r>
          </a:p>
          <a:p>
            <a:pPr algn="l"/>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A745F47C-268D-88B4-B187-67966461A0AE}"/>
              </a:ext>
            </a:extLst>
          </p:cNvPr>
          <p:cNvSpPr>
            <a:spLocks noGrp="1"/>
          </p:cNvSpPr>
          <p:nvPr>
            <p:ph type="sldNum" sz="quarter" idx="10"/>
          </p:nvPr>
        </p:nvSpPr>
        <p:spPr/>
        <p:txBody>
          <a:bodyPr/>
          <a:lstStyle/>
          <a:p>
            <a:fld id="{6101C5E1-D8E9-464D-A93E-CE21651935A7}" type="slidenum">
              <a:rPr lang="en-US" smtClean="0"/>
              <a:t>43</a:t>
            </a:fld>
            <a:endParaRPr lang="en-US"/>
          </a:p>
        </p:txBody>
      </p:sp>
    </p:spTree>
    <p:extLst>
      <p:ext uri="{BB962C8B-B14F-4D97-AF65-F5344CB8AC3E}">
        <p14:creationId xmlns:p14="http://schemas.microsoft.com/office/powerpoint/2010/main" val="5117484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6332D-EF54-9829-BFB3-DFF4B03637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FC53B1-C890-AD86-64E5-6EFB2900554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01F1909-B4CD-736D-360C-679447DC8CFB}"/>
              </a:ext>
            </a:extLst>
          </p:cNvPr>
          <p:cNvSpPr>
            <a:spLocks noGrp="1"/>
          </p:cNvSpPr>
          <p:nvPr>
            <p:ph type="body" idx="1"/>
          </p:nvPr>
        </p:nvSpPr>
        <p:spPr/>
        <p:txBody>
          <a:bodyPr>
            <a:normAutofit/>
          </a:bodyPr>
          <a:lstStyle/>
          <a:p>
            <a:r>
              <a:rPr lang="tr-TR" dirty="0"/>
              <a:t>Dil/SDK kurulum </a:t>
            </a:r>
            <a:r>
              <a:rPr lang="tr-TR" dirty="0" err="1"/>
              <a:t>action’ları</a:t>
            </a:r>
            <a:endParaRPr lang="tr-TR" dirty="0"/>
          </a:p>
          <a:p>
            <a:r>
              <a:rPr lang="tr-TR" sz="1200" b="1" kern="1200" dirty="0">
                <a:solidFill>
                  <a:schemeClr val="tx1"/>
                </a:solidFill>
                <a:latin typeface="+mn-lt"/>
                <a:ea typeface="+mn-ea"/>
                <a:cs typeface="+mn-cs"/>
              </a:rPr>
              <a:t>.NET</a:t>
            </a:r>
            <a:r>
              <a:rPr lang="tr-TR" b="1" dirty="0"/>
              <a:t> → </a:t>
            </a:r>
            <a:r>
              <a:rPr lang="tr-TR" sz="1200" b="1" kern="1200" dirty="0" err="1">
                <a:solidFill>
                  <a:schemeClr val="tx1"/>
                </a:solidFill>
                <a:latin typeface="+mn-lt"/>
                <a:ea typeface="+mn-ea"/>
                <a:cs typeface="+mn-cs"/>
              </a:rPr>
              <a:t>actions</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setup-dotnet@v</a:t>
            </a:r>
            <a:r>
              <a:rPr lang="tr-TR" sz="1200" b="1" kern="1200" dirty="0">
                <a:solidFill>
                  <a:schemeClr val="tx1"/>
                </a:solidFill>
                <a:latin typeface="+mn-lt"/>
                <a:ea typeface="+mn-ea"/>
                <a:cs typeface="+mn-cs"/>
              </a:rPr>
              <a:t>*</a:t>
            </a:r>
            <a:r>
              <a:rPr lang="tr-TR" dirty="0"/>
              <a:t> </a:t>
            </a:r>
          </a:p>
          <a:p>
            <a:r>
              <a:rPr lang="tr-TR" b="1" dirty="0"/>
              <a:t>Node.js → </a:t>
            </a:r>
            <a:r>
              <a:rPr lang="tr-TR" sz="1200" b="1" kern="1200" dirty="0" err="1">
                <a:solidFill>
                  <a:schemeClr val="tx1"/>
                </a:solidFill>
                <a:latin typeface="+mn-lt"/>
                <a:ea typeface="+mn-ea"/>
                <a:cs typeface="+mn-cs"/>
              </a:rPr>
              <a:t>actions</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setup-node@v</a:t>
            </a:r>
            <a:r>
              <a:rPr lang="tr-TR" sz="1200" b="1" kern="1200" dirty="0">
                <a:solidFill>
                  <a:schemeClr val="tx1"/>
                </a:solidFill>
                <a:latin typeface="+mn-lt"/>
                <a:ea typeface="+mn-ea"/>
                <a:cs typeface="+mn-cs"/>
              </a:rPr>
              <a:t>*</a:t>
            </a:r>
            <a:r>
              <a:rPr lang="tr-TR" dirty="0"/>
              <a:t> </a:t>
            </a:r>
          </a:p>
          <a:p>
            <a:r>
              <a:rPr lang="tr-TR" b="1" dirty="0"/>
              <a:t>Java → </a:t>
            </a:r>
            <a:r>
              <a:rPr lang="tr-TR" sz="1200" b="1" kern="1200" dirty="0" err="1">
                <a:solidFill>
                  <a:schemeClr val="tx1"/>
                </a:solidFill>
                <a:latin typeface="+mn-lt"/>
                <a:ea typeface="+mn-ea"/>
                <a:cs typeface="+mn-cs"/>
              </a:rPr>
              <a:t>actions</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setup-java@v</a:t>
            </a:r>
            <a:r>
              <a:rPr lang="tr-TR" sz="1200" b="1" kern="1200" dirty="0">
                <a:solidFill>
                  <a:schemeClr val="tx1"/>
                </a:solidFill>
                <a:latin typeface="+mn-lt"/>
                <a:ea typeface="+mn-ea"/>
                <a:cs typeface="+mn-cs"/>
              </a:rPr>
              <a:t>*</a:t>
            </a:r>
            <a:r>
              <a:rPr lang="tr-TR" dirty="0"/>
              <a:t> </a:t>
            </a:r>
          </a:p>
          <a:p>
            <a:r>
              <a:rPr lang="tr-TR" b="1" dirty="0"/>
              <a:t>Python → </a:t>
            </a:r>
            <a:r>
              <a:rPr lang="tr-TR" sz="1200" b="1" kern="1200" dirty="0" err="1">
                <a:solidFill>
                  <a:schemeClr val="tx1"/>
                </a:solidFill>
                <a:latin typeface="+mn-lt"/>
                <a:ea typeface="+mn-ea"/>
                <a:cs typeface="+mn-cs"/>
              </a:rPr>
              <a:t>actions</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setup-python@v</a:t>
            </a:r>
            <a:r>
              <a:rPr lang="tr-TR" sz="1200" b="1" kern="1200" dirty="0">
                <a:solidFill>
                  <a:schemeClr val="tx1"/>
                </a:solidFill>
                <a:latin typeface="+mn-lt"/>
                <a:ea typeface="+mn-ea"/>
                <a:cs typeface="+mn-cs"/>
              </a:rPr>
              <a:t>*</a:t>
            </a:r>
            <a:r>
              <a:rPr lang="tr-TR" dirty="0"/>
              <a:t> </a:t>
            </a:r>
          </a:p>
          <a:p>
            <a:r>
              <a:rPr lang="tr-TR" b="1" dirty="0" err="1"/>
              <a:t>Go</a:t>
            </a:r>
            <a:r>
              <a:rPr lang="tr-TR" b="1" dirty="0"/>
              <a:t> → </a:t>
            </a:r>
            <a:r>
              <a:rPr lang="tr-TR" sz="1200" b="1" kern="1200" dirty="0" err="1">
                <a:solidFill>
                  <a:schemeClr val="tx1"/>
                </a:solidFill>
                <a:latin typeface="+mn-lt"/>
                <a:ea typeface="+mn-ea"/>
                <a:cs typeface="+mn-cs"/>
              </a:rPr>
              <a:t>actions</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setup-go@v</a:t>
            </a:r>
            <a:r>
              <a:rPr lang="tr-TR" sz="1200" b="1" kern="1200" dirty="0">
                <a:solidFill>
                  <a:schemeClr val="tx1"/>
                </a:solidFill>
                <a:latin typeface="+mn-lt"/>
                <a:ea typeface="+mn-ea"/>
                <a:cs typeface="+mn-cs"/>
              </a:rPr>
              <a:t>*</a:t>
            </a:r>
            <a:r>
              <a:rPr lang="tr-TR" dirty="0"/>
              <a:t> </a:t>
            </a:r>
          </a:p>
          <a:p>
            <a:r>
              <a:rPr lang="tr-TR" b="1" dirty="0"/>
              <a:t>Ruby</a:t>
            </a:r>
            <a:r>
              <a:rPr lang="tr-TR" dirty="0"/>
              <a:t> tarafında </a:t>
            </a:r>
            <a:r>
              <a:rPr lang="tr-TR" dirty="0" err="1"/>
              <a:t>GitHub’ın</a:t>
            </a:r>
            <a:r>
              <a:rPr lang="tr-TR" dirty="0"/>
              <a:t> eski </a:t>
            </a:r>
            <a:r>
              <a:rPr lang="tr-TR" sz="1200" kern="1200" dirty="0" err="1">
                <a:solidFill>
                  <a:schemeClr val="tx1"/>
                </a:solidFill>
                <a:latin typeface="+mn-lt"/>
                <a:ea typeface="+mn-ea"/>
                <a:cs typeface="+mn-cs"/>
              </a:rPr>
              <a:t>actions</a:t>
            </a:r>
            <a:r>
              <a:rPr lang="tr-TR" sz="1200" kern="1200" dirty="0">
                <a:solidFill>
                  <a:schemeClr val="tx1"/>
                </a:solidFill>
                <a:latin typeface="+mn-lt"/>
                <a:ea typeface="+mn-ea"/>
                <a:cs typeface="+mn-cs"/>
              </a:rPr>
              <a:t>/setup-</a:t>
            </a:r>
            <a:r>
              <a:rPr lang="tr-TR" sz="1200" kern="1200" dirty="0" err="1">
                <a:solidFill>
                  <a:schemeClr val="tx1"/>
                </a:solidFill>
                <a:latin typeface="+mn-lt"/>
                <a:ea typeface="+mn-ea"/>
                <a:cs typeface="+mn-cs"/>
              </a:rPr>
              <a:t>ruby</a:t>
            </a:r>
            <a:r>
              <a:rPr lang="tr-TR" dirty="0"/>
              <a:t> </a:t>
            </a:r>
            <a:r>
              <a:rPr lang="tr-TR" dirty="0" err="1"/>
              <a:t>deprecated</a:t>
            </a:r>
            <a:r>
              <a:rPr lang="tr-TR" dirty="0"/>
              <a:t>; önerilen </a:t>
            </a:r>
            <a:r>
              <a:rPr lang="tr-TR" sz="1200" b="1" kern="1200" dirty="0" err="1">
                <a:solidFill>
                  <a:schemeClr val="tx1"/>
                </a:solidFill>
                <a:latin typeface="+mn-lt"/>
                <a:ea typeface="+mn-ea"/>
                <a:cs typeface="+mn-cs"/>
              </a:rPr>
              <a:t>ruby</a:t>
            </a:r>
            <a:r>
              <a:rPr lang="tr-TR" sz="1200" b="1" kern="1200" dirty="0">
                <a:solidFill>
                  <a:schemeClr val="tx1"/>
                </a:solidFill>
                <a:latin typeface="+mn-lt"/>
                <a:ea typeface="+mn-ea"/>
                <a:cs typeface="+mn-cs"/>
              </a:rPr>
              <a:t>/setup-ruby@v1</a:t>
            </a:r>
            <a:endParaRPr lang="tr-TR" dirty="0"/>
          </a:p>
          <a:p>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1B54C38B-EC7F-992A-0539-CE46A42DE6BA}"/>
              </a:ext>
            </a:extLst>
          </p:cNvPr>
          <p:cNvSpPr>
            <a:spLocks noGrp="1"/>
          </p:cNvSpPr>
          <p:nvPr>
            <p:ph type="sldNum" sz="quarter" idx="10"/>
          </p:nvPr>
        </p:nvSpPr>
        <p:spPr/>
        <p:txBody>
          <a:bodyPr/>
          <a:lstStyle/>
          <a:p>
            <a:fld id="{6101C5E1-D8E9-464D-A93E-CE21651935A7}" type="slidenum">
              <a:rPr lang="en-US" smtClean="0"/>
              <a:t>44</a:t>
            </a:fld>
            <a:endParaRPr lang="en-US"/>
          </a:p>
        </p:txBody>
      </p:sp>
    </p:spTree>
    <p:extLst>
      <p:ext uri="{BB962C8B-B14F-4D97-AF65-F5344CB8AC3E}">
        <p14:creationId xmlns:p14="http://schemas.microsoft.com/office/powerpoint/2010/main" val="36101661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1D82A-E3B2-2BCD-061D-51C6734867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25CA89-BC12-8D53-12BE-9C0F3749BB9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F035C934-9B4F-01C8-8FCE-4B613100101A}"/>
              </a:ext>
            </a:extLst>
          </p:cNvPr>
          <p:cNvSpPr>
            <a:spLocks noGrp="1"/>
          </p:cNvSpPr>
          <p:nvPr>
            <p:ph type="body" idx="1"/>
          </p:nvPr>
        </p:nvSpPr>
        <p:spPr/>
        <p:txBody>
          <a:bodyPr>
            <a:normAutofit/>
          </a:bodyPr>
          <a:lstStyle/>
          <a:p>
            <a:r>
              <a:rPr lang="en-US" b="1" dirty="0"/>
              <a:t>Docker / Container build-push</a:t>
            </a:r>
          </a:p>
          <a:p>
            <a:r>
              <a:rPr lang="en-US" sz="1200" b="1" kern="1200" dirty="0">
                <a:solidFill>
                  <a:schemeClr val="tx1"/>
                </a:solidFill>
                <a:latin typeface="+mn-lt"/>
                <a:ea typeface="+mn-ea"/>
                <a:cs typeface="+mn-cs"/>
              </a:rPr>
              <a:t>docker/</a:t>
            </a:r>
            <a:r>
              <a:rPr lang="en-US" sz="1200" b="1" kern="1200" dirty="0" err="1">
                <a:solidFill>
                  <a:schemeClr val="tx1"/>
                </a:solidFill>
                <a:latin typeface="+mn-lt"/>
                <a:ea typeface="+mn-ea"/>
                <a:cs typeface="+mn-cs"/>
              </a:rPr>
              <a:t>login-action@v</a:t>
            </a:r>
            <a:r>
              <a:rPr lang="en-US" sz="1200" b="1" kern="1200" dirty="0">
                <a:solidFill>
                  <a:schemeClr val="tx1"/>
                </a:solidFill>
                <a:latin typeface="+mn-lt"/>
                <a:ea typeface="+mn-ea"/>
                <a:cs typeface="+mn-cs"/>
              </a:rPr>
              <a:t>*</a:t>
            </a:r>
            <a:r>
              <a:rPr lang="en-US" dirty="0"/>
              <a:t> → registry login </a:t>
            </a:r>
          </a:p>
          <a:p>
            <a:r>
              <a:rPr lang="en-US" sz="1200" b="1" kern="1200" dirty="0">
                <a:solidFill>
                  <a:schemeClr val="tx1"/>
                </a:solidFill>
                <a:latin typeface="+mn-lt"/>
                <a:ea typeface="+mn-ea"/>
                <a:cs typeface="+mn-cs"/>
              </a:rPr>
              <a:t>docker/</a:t>
            </a:r>
            <a:r>
              <a:rPr lang="en-US" sz="1200" b="1" kern="1200" dirty="0" err="1">
                <a:solidFill>
                  <a:schemeClr val="tx1"/>
                </a:solidFill>
                <a:latin typeface="+mn-lt"/>
                <a:ea typeface="+mn-ea"/>
                <a:cs typeface="+mn-cs"/>
              </a:rPr>
              <a:t>build-push-action@v</a:t>
            </a:r>
            <a:r>
              <a:rPr lang="en-US" sz="1200" b="1" kern="1200" dirty="0">
                <a:solidFill>
                  <a:schemeClr val="tx1"/>
                </a:solidFill>
                <a:latin typeface="+mn-lt"/>
                <a:ea typeface="+mn-ea"/>
                <a:cs typeface="+mn-cs"/>
              </a:rPr>
              <a:t>*</a:t>
            </a:r>
            <a:r>
              <a:rPr lang="en-US" dirty="0"/>
              <a:t> → Docker </a:t>
            </a:r>
            <a:r>
              <a:rPr lang="en-US" dirty="0" err="1"/>
              <a:t>Buildx</a:t>
            </a:r>
            <a:r>
              <a:rPr lang="en-US" dirty="0"/>
              <a:t> </a:t>
            </a:r>
            <a:r>
              <a:rPr lang="en-US" dirty="0" err="1"/>
              <a:t>ile</a:t>
            </a:r>
            <a:r>
              <a:rPr lang="en-US" dirty="0"/>
              <a:t> image build + push</a:t>
            </a:r>
            <a:endParaRPr lang="tr-TR" dirty="0"/>
          </a:p>
          <a:p>
            <a:endParaRPr lang="tr-TR" dirty="0"/>
          </a:p>
          <a:p>
            <a:r>
              <a:rPr lang="tr-TR" b="1" dirty="0"/>
              <a:t>Cloud’a login / </a:t>
            </a:r>
            <a:r>
              <a:rPr lang="tr-TR" b="1" dirty="0" err="1"/>
              <a:t>credential</a:t>
            </a:r>
            <a:r>
              <a:rPr lang="tr-TR" b="1" dirty="0"/>
              <a:t> (</a:t>
            </a:r>
            <a:r>
              <a:rPr lang="tr-TR" b="1" dirty="0" err="1"/>
              <a:t>deploy</a:t>
            </a:r>
            <a:r>
              <a:rPr lang="tr-TR" b="1" dirty="0"/>
              <a:t> öncesi)</a:t>
            </a:r>
          </a:p>
          <a:p>
            <a:r>
              <a:rPr lang="tr-TR" b="1" dirty="0"/>
              <a:t>Azure → </a:t>
            </a:r>
            <a:r>
              <a:rPr lang="tr-TR" sz="1200" b="1" kern="1200" dirty="0">
                <a:solidFill>
                  <a:schemeClr val="tx1"/>
                </a:solidFill>
                <a:latin typeface="+mn-lt"/>
                <a:ea typeface="+mn-ea"/>
                <a:cs typeface="+mn-cs"/>
              </a:rPr>
              <a:t>Azure/</a:t>
            </a:r>
            <a:r>
              <a:rPr lang="tr-TR" sz="1200" b="1" kern="1200" dirty="0" err="1">
                <a:solidFill>
                  <a:schemeClr val="tx1"/>
                </a:solidFill>
                <a:latin typeface="+mn-lt"/>
                <a:ea typeface="+mn-ea"/>
                <a:cs typeface="+mn-cs"/>
              </a:rPr>
              <a:t>login@v</a:t>
            </a:r>
            <a:r>
              <a:rPr lang="tr-TR" sz="1200" b="1" kern="1200" dirty="0">
                <a:solidFill>
                  <a:schemeClr val="tx1"/>
                </a:solidFill>
                <a:latin typeface="+mn-lt"/>
                <a:ea typeface="+mn-ea"/>
                <a:cs typeface="+mn-cs"/>
              </a:rPr>
              <a:t>*</a:t>
            </a:r>
            <a:r>
              <a:rPr lang="tr-TR" dirty="0"/>
              <a:t> (OIDC öneriliyor) </a:t>
            </a:r>
          </a:p>
          <a:p>
            <a:r>
              <a:rPr lang="tr-TR" b="1" dirty="0"/>
              <a:t>AWS → </a:t>
            </a:r>
            <a:r>
              <a:rPr lang="tr-TR" sz="1200" b="1" kern="1200" dirty="0" err="1">
                <a:solidFill>
                  <a:schemeClr val="tx1"/>
                </a:solidFill>
                <a:latin typeface="+mn-lt"/>
                <a:ea typeface="+mn-ea"/>
                <a:cs typeface="+mn-cs"/>
              </a:rPr>
              <a:t>aws-actions</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configure-aws-credentials@v</a:t>
            </a:r>
            <a:r>
              <a:rPr lang="tr-TR" sz="1200" b="1" kern="1200" dirty="0">
                <a:solidFill>
                  <a:schemeClr val="tx1"/>
                </a:solidFill>
                <a:latin typeface="+mn-lt"/>
                <a:ea typeface="+mn-ea"/>
                <a:cs typeface="+mn-cs"/>
              </a:rPr>
              <a:t>*</a:t>
            </a:r>
            <a:r>
              <a:rPr lang="tr-TR" dirty="0"/>
              <a:t> (OIDC ile role </a:t>
            </a:r>
            <a:r>
              <a:rPr lang="tr-TR" dirty="0" err="1"/>
              <a:t>assume</a:t>
            </a:r>
            <a:r>
              <a:rPr lang="tr-TR" dirty="0"/>
              <a:t>) </a:t>
            </a:r>
          </a:p>
          <a:p>
            <a:r>
              <a:rPr lang="tr-TR" b="1" dirty="0"/>
              <a:t>Google Cloud → </a:t>
            </a:r>
            <a:r>
              <a:rPr lang="tr-TR" sz="1200" b="1" kern="1200" dirty="0" err="1">
                <a:solidFill>
                  <a:schemeClr val="tx1"/>
                </a:solidFill>
                <a:latin typeface="+mn-lt"/>
                <a:ea typeface="+mn-ea"/>
                <a:cs typeface="+mn-cs"/>
              </a:rPr>
              <a:t>google-github-actions</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auth@v</a:t>
            </a:r>
            <a:r>
              <a:rPr lang="tr-TR" sz="1200" b="1" kern="1200" dirty="0">
                <a:solidFill>
                  <a:schemeClr val="tx1"/>
                </a:solidFill>
                <a:latin typeface="+mn-lt"/>
                <a:ea typeface="+mn-ea"/>
                <a:cs typeface="+mn-cs"/>
              </a:rPr>
              <a:t>*</a:t>
            </a:r>
            <a:r>
              <a:rPr lang="tr-TR" dirty="0"/>
              <a:t> (WIF/OIDC destekli)</a:t>
            </a:r>
          </a:p>
          <a:p>
            <a:endParaRPr lang="en-US" dirty="0"/>
          </a:p>
          <a:p>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AA253824-3E55-2BAB-D191-EAA15F860CE3}"/>
              </a:ext>
            </a:extLst>
          </p:cNvPr>
          <p:cNvSpPr>
            <a:spLocks noGrp="1"/>
          </p:cNvSpPr>
          <p:nvPr>
            <p:ph type="sldNum" sz="quarter" idx="10"/>
          </p:nvPr>
        </p:nvSpPr>
        <p:spPr/>
        <p:txBody>
          <a:bodyPr/>
          <a:lstStyle/>
          <a:p>
            <a:fld id="{6101C5E1-D8E9-464D-A93E-CE21651935A7}" type="slidenum">
              <a:rPr lang="en-US" smtClean="0"/>
              <a:t>45</a:t>
            </a:fld>
            <a:endParaRPr lang="en-US"/>
          </a:p>
        </p:txBody>
      </p:sp>
    </p:spTree>
    <p:extLst>
      <p:ext uri="{BB962C8B-B14F-4D97-AF65-F5344CB8AC3E}">
        <p14:creationId xmlns:p14="http://schemas.microsoft.com/office/powerpoint/2010/main" val="2186769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51F8F-58A2-C257-B2C2-E7BD376C7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859490-A9BA-6277-3480-15BCAFD4A43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4CB7024D-0316-61DF-4F7E-F112B826EF70}"/>
              </a:ext>
            </a:extLst>
          </p:cNvPr>
          <p:cNvSpPr>
            <a:spLocks noGrp="1"/>
          </p:cNvSpPr>
          <p:nvPr>
            <p:ph type="body" idx="1"/>
          </p:nvPr>
        </p:nvSpPr>
        <p:spPr/>
        <p:txBody>
          <a:bodyPr>
            <a:normAutofit/>
          </a:bodyPr>
          <a:lstStyle/>
          <a:p>
            <a:r>
              <a:rPr lang="tr-TR" b="1" dirty="0"/>
              <a:t>Kalite / </a:t>
            </a:r>
            <a:r>
              <a:rPr lang="tr-TR" b="1" dirty="0" err="1"/>
              <a:t>coverage</a:t>
            </a:r>
            <a:r>
              <a:rPr lang="tr-TR" b="1" dirty="0"/>
              <a:t> / bağımlılık otomasyonları</a:t>
            </a:r>
          </a:p>
          <a:p>
            <a:r>
              <a:rPr lang="tr-TR" sz="1200" b="1" kern="1200" dirty="0" err="1">
                <a:solidFill>
                  <a:schemeClr val="tx1"/>
                </a:solidFill>
                <a:latin typeface="+mn-lt"/>
                <a:ea typeface="+mn-ea"/>
                <a:cs typeface="+mn-cs"/>
              </a:rPr>
              <a:t>github</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super-linter@v</a:t>
            </a:r>
            <a:r>
              <a:rPr lang="tr-TR" sz="1200" b="1" kern="1200" dirty="0">
                <a:solidFill>
                  <a:schemeClr val="tx1"/>
                </a:solidFill>
                <a:latin typeface="+mn-lt"/>
                <a:ea typeface="+mn-ea"/>
                <a:cs typeface="+mn-cs"/>
              </a:rPr>
              <a:t>*</a:t>
            </a:r>
            <a:r>
              <a:rPr lang="tr-TR" dirty="0"/>
              <a:t> → çoklu </a:t>
            </a:r>
            <a:r>
              <a:rPr lang="tr-TR" dirty="0" err="1"/>
              <a:t>linter</a:t>
            </a:r>
            <a:r>
              <a:rPr lang="tr-TR" dirty="0"/>
              <a:t> paketi (format/</a:t>
            </a:r>
            <a:r>
              <a:rPr lang="tr-TR" dirty="0" err="1"/>
              <a:t>quality</a:t>
            </a:r>
            <a:r>
              <a:rPr lang="tr-TR" dirty="0"/>
              <a:t> </a:t>
            </a:r>
            <a:r>
              <a:rPr lang="tr-TR" dirty="0" err="1"/>
              <a:t>gate</a:t>
            </a:r>
            <a:r>
              <a:rPr lang="tr-TR" dirty="0"/>
              <a:t>) </a:t>
            </a:r>
          </a:p>
          <a:p>
            <a:r>
              <a:rPr lang="tr-TR" sz="1200" b="1" kern="1200" dirty="0" err="1">
                <a:solidFill>
                  <a:schemeClr val="tx1"/>
                </a:solidFill>
                <a:latin typeface="+mn-lt"/>
                <a:ea typeface="+mn-ea"/>
                <a:cs typeface="+mn-cs"/>
              </a:rPr>
              <a:t>codecov</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codecov-action@v</a:t>
            </a:r>
            <a:r>
              <a:rPr lang="tr-TR" sz="1200" b="1" kern="1200" dirty="0">
                <a:solidFill>
                  <a:schemeClr val="tx1"/>
                </a:solidFill>
                <a:latin typeface="+mn-lt"/>
                <a:ea typeface="+mn-ea"/>
                <a:cs typeface="+mn-cs"/>
              </a:rPr>
              <a:t>*</a:t>
            </a:r>
            <a:r>
              <a:rPr lang="tr-TR" dirty="0"/>
              <a:t> → test </a:t>
            </a:r>
            <a:r>
              <a:rPr lang="tr-TR" dirty="0" err="1"/>
              <a:t>coverage’ı</a:t>
            </a:r>
            <a:r>
              <a:rPr lang="tr-TR" dirty="0"/>
              <a:t> </a:t>
            </a:r>
            <a:r>
              <a:rPr lang="tr-TR" dirty="0" err="1"/>
              <a:t>Codecov’a</a:t>
            </a:r>
            <a:r>
              <a:rPr lang="tr-TR" dirty="0"/>
              <a:t> gönderir </a:t>
            </a:r>
          </a:p>
          <a:p>
            <a:r>
              <a:rPr lang="tr-TR" sz="1200" b="1" kern="1200" dirty="0" err="1">
                <a:solidFill>
                  <a:schemeClr val="tx1"/>
                </a:solidFill>
                <a:latin typeface="+mn-lt"/>
                <a:ea typeface="+mn-ea"/>
                <a:cs typeface="+mn-cs"/>
              </a:rPr>
              <a:t>dependabot</a:t>
            </a:r>
            <a:r>
              <a:rPr lang="tr-TR" sz="1200" b="1" kern="1200" dirty="0">
                <a:solidFill>
                  <a:schemeClr val="tx1"/>
                </a:solidFill>
                <a:latin typeface="+mn-lt"/>
                <a:ea typeface="+mn-ea"/>
                <a:cs typeface="+mn-cs"/>
              </a:rPr>
              <a:t>/</a:t>
            </a:r>
            <a:r>
              <a:rPr lang="tr-TR" sz="1200" b="1" kern="1200" dirty="0" err="1">
                <a:solidFill>
                  <a:schemeClr val="tx1"/>
                </a:solidFill>
                <a:latin typeface="+mn-lt"/>
                <a:ea typeface="+mn-ea"/>
                <a:cs typeface="+mn-cs"/>
              </a:rPr>
              <a:t>fetch-metadata@v</a:t>
            </a:r>
            <a:r>
              <a:rPr lang="tr-TR" sz="1200" b="1" kern="1200" dirty="0">
                <a:solidFill>
                  <a:schemeClr val="tx1"/>
                </a:solidFill>
                <a:latin typeface="+mn-lt"/>
                <a:ea typeface="+mn-ea"/>
                <a:cs typeface="+mn-cs"/>
              </a:rPr>
              <a:t>*</a:t>
            </a:r>
            <a:r>
              <a:rPr lang="tr-TR" dirty="0"/>
              <a:t> → </a:t>
            </a:r>
            <a:r>
              <a:rPr lang="tr-TR" dirty="0" err="1"/>
              <a:t>Dependabot</a:t>
            </a:r>
            <a:r>
              <a:rPr lang="tr-TR" dirty="0"/>
              <a:t> </a:t>
            </a:r>
            <a:r>
              <a:rPr lang="tr-TR" dirty="0" err="1"/>
              <a:t>PR’ından</a:t>
            </a:r>
            <a:r>
              <a:rPr lang="tr-TR" dirty="0"/>
              <a:t> metadata çekip otomasyon yaparsın</a:t>
            </a:r>
          </a:p>
          <a:p>
            <a:endParaRPr lang="tr-TR" dirty="0"/>
          </a:p>
          <a:p>
            <a:r>
              <a:rPr lang="tr-TR" b="1" dirty="0" err="1"/>
              <a:t>dorny</a:t>
            </a:r>
            <a:r>
              <a:rPr lang="tr-TR" b="1" dirty="0"/>
              <a:t>/paths-filter@v3 </a:t>
            </a:r>
            <a:r>
              <a:rPr lang="tr-TR" dirty="0"/>
              <a:t>=&gt; değişen dosya kontrolü</a:t>
            </a:r>
          </a:p>
          <a:p>
            <a:endParaRPr lang="en-US" dirty="0"/>
          </a:p>
          <a:p>
            <a:endParaRPr lang="tr-TR" b="1" i="0" dirty="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3F05A355-187E-F950-194A-EC20F4EB7860}"/>
              </a:ext>
            </a:extLst>
          </p:cNvPr>
          <p:cNvSpPr>
            <a:spLocks noGrp="1"/>
          </p:cNvSpPr>
          <p:nvPr>
            <p:ph type="sldNum" sz="quarter" idx="10"/>
          </p:nvPr>
        </p:nvSpPr>
        <p:spPr/>
        <p:txBody>
          <a:bodyPr/>
          <a:lstStyle/>
          <a:p>
            <a:fld id="{6101C5E1-D8E9-464D-A93E-CE21651935A7}" type="slidenum">
              <a:rPr lang="en-US" smtClean="0"/>
              <a:t>46</a:t>
            </a:fld>
            <a:endParaRPr lang="en-US"/>
          </a:p>
        </p:txBody>
      </p:sp>
    </p:spTree>
    <p:extLst>
      <p:ext uri="{BB962C8B-B14F-4D97-AF65-F5344CB8AC3E}">
        <p14:creationId xmlns:p14="http://schemas.microsoft.com/office/powerpoint/2010/main" val="34342448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91B72-7654-DA90-28DC-30D557ED4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9802E4-68DD-C4D2-1448-FE55B5810C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033A4C-EF9D-5F22-735B-428AFBE54DFC}"/>
              </a:ext>
            </a:extLst>
          </p:cNvPr>
          <p:cNvSpPr>
            <a:spLocks noGrp="1"/>
          </p:cNvSpPr>
          <p:nvPr>
            <p:ph type="body" idx="1"/>
          </p:nvPr>
        </p:nvSpPr>
        <p:spPr/>
        <p:txBody>
          <a:bodyPr>
            <a:normAutofit/>
          </a:bodyPr>
          <a:lstStyle/>
          <a:p>
            <a:endParaRPr/>
          </a:p>
        </p:txBody>
      </p:sp>
      <p:sp>
        <p:nvSpPr>
          <p:cNvPr id="4" name="Slide Number Placeholder 3">
            <a:extLst>
              <a:ext uri="{FF2B5EF4-FFF2-40B4-BE49-F238E27FC236}">
                <a16:creationId xmlns:a16="http://schemas.microsoft.com/office/drawing/2014/main" id="{D882F321-5E3F-57BF-0156-D968CF95352A}"/>
              </a:ext>
            </a:extLst>
          </p:cNvPr>
          <p:cNvSpPr>
            <a:spLocks noGrp="1"/>
          </p:cNvSpPr>
          <p:nvPr>
            <p:ph type="sldNum" sz="quarter" idx="10"/>
          </p:nvPr>
        </p:nvSpPr>
        <p:spPr/>
        <p:txBody>
          <a:bodyPr/>
          <a:lstStyle/>
          <a:p>
            <a:fld id="{6101C5E1-D8E9-464D-A93E-CE21651935A7}" type="slidenum">
              <a:rPr lang="en-US" smtClean="0"/>
              <a:t>47</a:t>
            </a:fld>
            <a:endParaRPr lang="en-US"/>
          </a:p>
        </p:txBody>
      </p:sp>
    </p:spTree>
    <p:extLst>
      <p:ext uri="{BB962C8B-B14F-4D97-AF65-F5344CB8AC3E}">
        <p14:creationId xmlns:p14="http://schemas.microsoft.com/office/powerpoint/2010/main" val="28535551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AD47A-440D-60AC-AEEE-C78107111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67C8E-AE5F-E806-0DCF-857746145F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7F5810-828B-C9FF-AD93-F4A1865E202C}"/>
              </a:ext>
            </a:extLst>
          </p:cNvPr>
          <p:cNvSpPr>
            <a:spLocks noGrp="1"/>
          </p:cNvSpPr>
          <p:nvPr>
            <p:ph type="body" idx="1"/>
          </p:nvPr>
        </p:nvSpPr>
        <p:spPr/>
        <p:txBody>
          <a:bodyPr>
            <a:normAutofit/>
          </a:bodyPr>
          <a:lstStyle/>
          <a:p>
            <a:endParaRPr/>
          </a:p>
        </p:txBody>
      </p:sp>
      <p:sp>
        <p:nvSpPr>
          <p:cNvPr id="4" name="Slide Number Placeholder 3">
            <a:extLst>
              <a:ext uri="{FF2B5EF4-FFF2-40B4-BE49-F238E27FC236}">
                <a16:creationId xmlns:a16="http://schemas.microsoft.com/office/drawing/2014/main" id="{E266FCF3-71F0-2DCD-0BF8-4F974FB943A1}"/>
              </a:ext>
            </a:extLst>
          </p:cNvPr>
          <p:cNvSpPr>
            <a:spLocks noGrp="1"/>
          </p:cNvSpPr>
          <p:nvPr>
            <p:ph type="sldNum" sz="quarter" idx="10"/>
          </p:nvPr>
        </p:nvSpPr>
        <p:spPr/>
        <p:txBody>
          <a:bodyPr/>
          <a:lstStyle/>
          <a:p>
            <a:fld id="{6101C5E1-D8E9-464D-A93E-CE21651935A7}" type="slidenum">
              <a:rPr lang="en-US" smtClean="0"/>
              <a:t>48</a:t>
            </a:fld>
            <a:endParaRPr lang="en-US"/>
          </a:p>
        </p:txBody>
      </p:sp>
    </p:spTree>
    <p:extLst>
      <p:ext uri="{BB962C8B-B14F-4D97-AF65-F5344CB8AC3E}">
        <p14:creationId xmlns:p14="http://schemas.microsoft.com/office/powerpoint/2010/main" val="686774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5610C2-A986-14E5-E719-F3D5B362B80A}"/>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F7B5EFBE-087D-C048-121B-6031CD84F1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C873C3C6-8943-48D8-7541-6F5FF6DD6A92}"/>
              </a:ext>
            </a:extLst>
          </p:cNvPr>
          <p:cNvSpPr>
            <a:spLocks noGrp="1"/>
          </p:cNvSpPr>
          <p:nvPr>
            <p:ph type="dt" sz="half" idx="10"/>
          </p:nvPr>
        </p:nvSpPr>
        <p:spPr/>
        <p:txBody>
          <a:bodyPr/>
          <a:lstStyle/>
          <a:p>
            <a:fld id="{0048BD80-092F-49CC-A134-1317E1D490E9}" type="datetimeFigureOut">
              <a:rPr lang="tr-TR" smtClean="0"/>
              <a:t>16.04.2026</a:t>
            </a:fld>
            <a:endParaRPr lang="tr-TR"/>
          </a:p>
        </p:txBody>
      </p:sp>
      <p:sp>
        <p:nvSpPr>
          <p:cNvPr id="5" name="Alt Bilgi Yer Tutucusu 4">
            <a:extLst>
              <a:ext uri="{FF2B5EF4-FFF2-40B4-BE49-F238E27FC236}">
                <a16:creationId xmlns:a16="http://schemas.microsoft.com/office/drawing/2014/main" id="{359AD115-1048-8C4F-29B3-8B047B16B04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138BE5A-50AB-D1E5-78A0-6A5885CCBF63}"/>
              </a:ext>
            </a:extLst>
          </p:cNvPr>
          <p:cNvSpPr>
            <a:spLocks noGrp="1"/>
          </p:cNvSpPr>
          <p:nvPr>
            <p:ph type="sldNum" sz="quarter" idx="12"/>
          </p:nvPr>
        </p:nvSpPr>
        <p:spPr/>
        <p:txBody>
          <a:bodyPr/>
          <a:lstStyle/>
          <a:p>
            <a:fld id="{EADC3961-8AC8-4641-B143-BF5F03537B3A}" type="slidenum">
              <a:rPr lang="tr-TR" smtClean="0"/>
              <a:t>‹#›</a:t>
            </a:fld>
            <a:endParaRPr lang="tr-TR"/>
          </a:p>
        </p:txBody>
      </p:sp>
    </p:spTree>
    <p:extLst>
      <p:ext uri="{BB962C8B-B14F-4D97-AF65-F5344CB8AC3E}">
        <p14:creationId xmlns:p14="http://schemas.microsoft.com/office/powerpoint/2010/main" val="1027595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661BB69-BEA2-31C5-80D7-CA862E6B77E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67DEB50-6DE3-A0A9-259E-E1FCCF80E710}"/>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7B9F515-7DA6-5228-5FD5-540BCF714D93}"/>
              </a:ext>
            </a:extLst>
          </p:cNvPr>
          <p:cNvSpPr>
            <a:spLocks noGrp="1"/>
          </p:cNvSpPr>
          <p:nvPr>
            <p:ph type="dt" sz="half" idx="10"/>
          </p:nvPr>
        </p:nvSpPr>
        <p:spPr/>
        <p:txBody>
          <a:bodyPr/>
          <a:lstStyle/>
          <a:p>
            <a:fld id="{0048BD80-092F-49CC-A134-1317E1D490E9}" type="datetimeFigureOut">
              <a:rPr lang="tr-TR" smtClean="0"/>
              <a:t>16.04.2026</a:t>
            </a:fld>
            <a:endParaRPr lang="tr-TR"/>
          </a:p>
        </p:txBody>
      </p:sp>
      <p:sp>
        <p:nvSpPr>
          <p:cNvPr id="5" name="Alt Bilgi Yer Tutucusu 4">
            <a:extLst>
              <a:ext uri="{FF2B5EF4-FFF2-40B4-BE49-F238E27FC236}">
                <a16:creationId xmlns:a16="http://schemas.microsoft.com/office/drawing/2014/main" id="{0E94FE3E-406B-DDA3-9694-F227E4F0030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70DF099-D473-E78A-DEF3-F5FC8DE20DE6}"/>
              </a:ext>
            </a:extLst>
          </p:cNvPr>
          <p:cNvSpPr>
            <a:spLocks noGrp="1"/>
          </p:cNvSpPr>
          <p:nvPr>
            <p:ph type="sldNum" sz="quarter" idx="12"/>
          </p:nvPr>
        </p:nvSpPr>
        <p:spPr/>
        <p:txBody>
          <a:bodyPr/>
          <a:lstStyle/>
          <a:p>
            <a:fld id="{EADC3961-8AC8-4641-B143-BF5F03537B3A}" type="slidenum">
              <a:rPr lang="tr-TR" smtClean="0"/>
              <a:t>‹#›</a:t>
            </a:fld>
            <a:endParaRPr lang="tr-TR"/>
          </a:p>
        </p:txBody>
      </p:sp>
    </p:spTree>
    <p:extLst>
      <p:ext uri="{BB962C8B-B14F-4D97-AF65-F5344CB8AC3E}">
        <p14:creationId xmlns:p14="http://schemas.microsoft.com/office/powerpoint/2010/main" val="2157104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51E60FA-6A86-46DF-C665-806284B0F2F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C4AE26DA-48E3-8582-F60D-CF5CDE3B7E6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64814549-3D9F-66B4-F25D-D6F68811BF28}"/>
              </a:ext>
            </a:extLst>
          </p:cNvPr>
          <p:cNvSpPr>
            <a:spLocks noGrp="1"/>
          </p:cNvSpPr>
          <p:nvPr>
            <p:ph type="dt" sz="half" idx="10"/>
          </p:nvPr>
        </p:nvSpPr>
        <p:spPr/>
        <p:txBody>
          <a:bodyPr/>
          <a:lstStyle/>
          <a:p>
            <a:fld id="{0048BD80-092F-49CC-A134-1317E1D490E9}" type="datetimeFigureOut">
              <a:rPr lang="tr-TR" smtClean="0"/>
              <a:t>16.04.2026</a:t>
            </a:fld>
            <a:endParaRPr lang="tr-TR"/>
          </a:p>
        </p:txBody>
      </p:sp>
      <p:sp>
        <p:nvSpPr>
          <p:cNvPr id="5" name="Alt Bilgi Yer Tutucusu 4">
            <a:extLst>
              <a:ext uri="{FF2B5EF4-FFF2-40B4-BE49-F238E27FC236}">
                <a16:creationId xmlns:a16="http://schemas.microsoft.com/office/drawing/2014/main" id="{2FF97651-7083-0D0B-3246-CFAA7F98FE0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91058D4-2260-C430-1811-FF2273CEAD26}"/>
              </a:ext>
            </a:extLst>
          </p:cNvPr>
          <p:cNvSpPr>
            <a:spLocks noGrp="1"/>
          </p:cNvSpPr>
          <p:nvPr>
            <p:ph type="sldNum" sz="quarter" idx="12"/>
          </p:nvPr>
        </p:nvSpPr>
        <p:spPr/>
        <p:txBody>
          <a:bodyPr/>
          <a:lstStyle/>
          <a:p>
            <a:fld id="{EADC3961-8AC8-4641-B143-BF5F03537B3A}" type="slidenum">
              <a:rPr lang="tr-TR" smtClean="0"/>
              <a:t>‹#›</a:t>
            </a:fld>
            <a:endParaRPr lang="tr-TR"/>
          </a:p>
        </p:txBody>
      </p:sp>
    </p:spTree>
    <p:extLst>
      <p:ext uri="{BB962C8B-B14F-4D97-AF65-F5344CB8AC3E}">
        <p14:creationId xmlns:p14="http://schemas.microsoft.com/office/powerpoint/2010/main" val="2163726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BA64D2-EEFF-A17C-467A-891AFD3F3361}"/>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91153A1-4B64-3BC8-308E-FB8CF4E9D2EE}"/>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4F290E1A-0525-9FEB-2D3C-89CD8A3095BF}"/>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05E702BA-90AE-F655-3357-A94A5B082A9D}"/>
              </a:ext>
            </a:extLst>
          </p:cNvPr>
          <p:cNvSpPr>
            <a:spLocks noGrp="1"/>
          </p:cNvSpPr>
          <p:nvPr>
            <p:ph type="dt" sz="half" idx="10"/>
          </p:nvPr>
        </p:nvSpPr>
        <p:spPr/>
        <p:txBody>
          <a:bodyPr/>
          <a:lstStyle/>
          <a:p>
            <a:fld id="{0048BD80-092F-49CC-A134-1317E1D490E9}" type="datetimeFigureOut">
              <a:rPr lang="tr-TR" smtClean="0"/>
              <a:t>16.04.2026</a:t>
            </a:fld>
            <a:endParaRPr lang="tr-TR"/>
          </a:p>
        </p:txBody>
      </p:sp>
      <p:sp>
        <p:nvSpPr>
          <p:cNvPr id="6" name="Alt Bilgi Yer Tutucusu 5">
            <a:extLst>
              <a:ext uri="{FF2B5EF4-FFF2-40B4-BE49-F238E27FC236}">
                <a16:creationId xmlns:a16="http://schemas.microsoft.com/office/drawing/2014/main" id="{6E305B76-8474-C643-1BE3-25E5D5EFF2F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AE1E68F-510F-D106-BE23-C854422BFBFD}"/>
              </a:ext>
            </a:extLst>
          </p:cNvPr>
          <p:cNvSpPr>
            <a:spLocks noGrp="1"/>
          </p:cNvSpPr>
          <p:nvPr>
            <p:ph type="sldNum" sz="quarter" idx="12"/>
          </p:nvPr>
        </p:nvSpPr>
        <p:spPr/>
        <p:txBody>
          <a:bodyPr/>
          <a:lstStyle/>
          <a:p>
            <a:fld id="{EADC3961-8AC8-4641-B143-BF5F03537B3A}" type="slidenum">
              <a:rPr lang="tr-TR" smtClean="0"/>
              <a:t>‹#›</a:t>
            </a:fld>
            <a:endParaRPr lang="tr-TR"/>
          </a:p>
        </p:txBody>
      </p:sp>
    </p:spTree>
    <p:extLst>
      <p:ext uri="{BB962C8B-B14F-4D97-AF65-F5344CB8AC3E}">
        <p14:creationId xmlns:p14="http://schemas.microsoft.com/office/powerpoint/2010/main" val="2884858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E88937-5459-F84B-832B-6C564555B617}"/>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B97DBE3-372C-EBA2-5C43-3AF52D873C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972752D0-190F-FC5D-3BF7-D601D3A9C247}"/>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559915AE-7A07-240C-F8CE-FB108F0488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D39D230A-88A9-1E8C-971B-CF2427532484}"/>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8952A922-8A68-64A9-864E-C4E4838FF569}"/>
              </a:ext>
            </a:extLst>
          </p:cNvPr>
          <p:cNvSpPr>
            <a:spLocks noGrp="1"/>
          </p:cNvSpPr>
          <p:nvPr>
            <p:ph type="dt" sz="half" idx="10"/>
          </p:nvPr>
        </p:nvSpPr>
        <p:spPr/>
        <p:txBody>
          <a:bodyPr/>
          <a:lstStyle/>
          <a:p>
            <a:fld id="{0048BD80-092F-49CC-A134-1317E1D490E9}" type="datetimeFigureOut">
              <a:rPr lang="tr-TR" smtClean="0"/>
              <a:t>16.04.2026</a:t>
            </a:fld>
            <a:endParaRPr lang="tr-TR"/>
          </a:p>
        </p:txBody>
      </p:sp>
      <p:sp>
        <p:nvSpPr>
          <p:cNvPr id="8" name="Alt Bilgi Yer Tutucusu 7">
            <a:extLst>
              <a:ext uri="{FF2B5EF4-FFF2-40B4-BE49-F238E27FC236}">
                <a16:creationId xmlns:a16="http://schemas.microsoft.com/office/drawing/2014/main" id="{B746DFD5-E6B3-70FC-158C-DA7E67E4AEEB}"/>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4B246DE5-95AA-A8D3-463A-B9D3DCB9147A}"/>
              </a:ext>
            </a:extLst>
          </p:cNvPr>
          <p:cNvSpPr>
            <a:spLocks noGrp="1"/>
          </p:cNvSpPr>
          <p:nvPr>
            <p:ph type="sldNum" sz="quarter" idx="12"/>
          </p:nvPr>
        </p:nvSpPr>
        <p:spPr/>
        <p:txBody>
          <a:bodyPr/>
          <a:lstStyle/>
          <a:p>
            <a:fld id="{EADC3961-8AC8-4641-B143-BF5F03537B3A}" type="slidenum">
              <a:rPr lang="tr-TR" smtClean="0"/>
              <a:t>‹#›</a:t>
            </a:fld>
            <a:endParaRPr lang="tr-TR"/>
          </a:p>
        </p:txBody>
      </p:sp>
    </p:spTree>
    <p:extLst>
      <p:ext uri="{BB962C8B-B14F-4D97-AF65-F5344CB8AC3E}">
        <p14:creationId xmlns:p14="http://schemas.microsoft.com/office/powerpoint/2010/main" val="2017561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27E309-B0D2-036B-5BEA-43AA6CD012B9}"/>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9AABBF00-A639-7EEA-4F92-78A46FFF5756}"/>
              </a:ext>
            </a:extLst>
          </p:cNvPr>
          <p:cNvSpPr>
            <a:spLocks noGrp="1"/>
          </p:cNvSpPr>
          <p:nvPr>
            <p:ph type="dt" sz="half" idx="10"/>
          </p:nvPr>
        </p:nvSpPr>
        <p:spPr/>
        <p:txBody>
          <a:bodyPr/>
          <a:lstStyle/>
          <a:p>
            <a:fld id="{0048BD80-092F-49CC-A134-1317E1D490E9}" type="datetimeFigureOut">
              <a:rPr lang="tr-TR" smtClean="0"/>
              <a:t>16.04.2026</a:t>
            </a:fld>
            <a:endParaRPr lang="tr-TR"/>
          </a:p>
        </p:txBody>
      </p:sp>
      <p:sp>
        <p:nvSpPr>
          <p:cNvPr id="4" name="Alt Bilgi Yer Tutucusu 3">
            <a:extLst>
              <a:ext uri="{FF2B5EF4-FFF2-40B4-BE49-F238E27FC236}">
                <a16:creationId xmlns:a16="http://schemas.microsoft.com/office/drawing/2014/main" id="{7B122D0C-EFC0-7088-B779-B5D70DDAF872}"/>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BEF8213-74EB-242A-A994-692FB89DD714}"/>
              </a:ext>
            </a:extLst>
          </p:cNvPr>
          <p:cNvSpPr>
            <a:spLocks noGrp="1"/>
          </p:cNvSpPr>
          <p:nvPr>
            <p:ph type="sldNum" sz="quarter" idx="12"/>
          </p:nvPr>
        </p:nvSpPr>
        <p:spPr/>
        <p:txBody>
          <a:bodyPr/>
          <a:lstStyle/>
          <a:p>
            <a:fld id="{EADC3961-8AC8-4641-B143-BF5F03537B3A}" type="slidenum">
              <a:rPr lang="tr-TR" smtClean="0"/>
              <a:t>‹#›</a:t>
            </a:fld>
            <a:endParaRPr lang="tr-TR"/>
          </a:p>
        </p:txBody>
      </p:sp>
    </p:spTree>
    <p:extLst>
      <p:ext uri="{BB962C8B-B14F-4D97-AF65-F5344CB8AC3E}">
        <p14:creationId xmlns:p14="http://schemas.microsoft.com/office/powerpoint/2010/main" val="3180612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EF47A2D-1BA6-32A9-95AA-A17368FBD899}"/>
              </a:ext>
            </a:extLst>
          </p:cNvPr>
          <p:cNvSpPr>
            <a:spLocks noGrp="1"/>
          </p:cNvSpPr>
          <p:nvPr>
            <p:ph type="dt" sz="half" idx="10"/>
          </p:nvPr>
        </p:nvSpPr>
        <p:spPr/>
        <p:txBody>
          <a:bodyPr/>
          <a:lstStyle/>
          <a:p>
            <a:fld id="{0048BD80-092F-49CC-A134-1317E1D490E9}" type="datetimeFigureOut">
              <a:rPr lang="tr-TR" smtClean="0"/>
              <a:t>16.04.2026</a:t>
            </a:fld>
            <a:endParaRPr lang="tr-TR"/>
          </a:p>
        </p:txBody>
      </p:sp>
      <p:sp>
        <p:nvSpPr>
          <p:cNvPr id="3" name="Alt Bilgi Yer Tutucusu 2">
            <a:extLst>
              <a:ext uri="{FF2B5EF4-FFF2-40B4-BE49-F238E27FC236}">
                <a16:creationId xmlns:a16="http://schemas.microsoft.com/office/drawing/2014/main" id="{6EB666FC-61B5-5DFF-CFD0-B7EA4F3EC245}"/>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BE559A58-6E74-F901-BB4D-8BEC328DA67B}"/>
              </a:ext>
            </a:extLst>
          </p:cNvPr>
          <p:cNvSpPr>
            <a:spLocks noGrp="1"/>
          </p:cNvSpPr>
          <p:nvPr>
            <p:ph type="sldNum" sz="quarter" idx="12"/>
          </p:nvPr>
        </p:nvSpPr>
        <p:spPr/>
        <p:txBody>
          <a:bodyPr/>
          <a:lstStyle/>
          <a:p>
            <a:fld id="{EADC3961-8AC8-4641-B143-BF5F03537B3A}" type="slidenum">
              <a:rPr lang="tr-TR" smtClean="0"/>
              <a:t>‹#›</a:t>
            </a:fld>
            <a:endParaRPr lang="tr-TR"/>
          </a:p>
        </p:txBody>
      </p:sp>
    </p:spTree>
    <p:extLst>
      <p:ext uri="{BB962C8B-B14F-4D97-AF65-F5344CB8AC3E}">
        <p14:creationId xmlns:p14="http://schemas.microsoft.com/office/powerpoint/2010/main" val="2634412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CD0386-AF00-5AE1-D03E-D193FFC32C8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93F4523-8D5A-EB63-22C0-04C7E5AF8E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E1B10D2-1D51-CF41-BE8C-9F4E8DD45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CE98A07-2F5B-7E98-DA14-58934C828831}"/>
              </a:ext>
            </a:extLst>
          </p:cNvPr>
          <p:cNvSpPr>
            <a:spLocks noGrp="1"/>
          </p:cNvSpPr>
          <p:nvPr>
            <p:ph type="dt" sz="half" idx="10"/>
          </p:nvPr>
        </p:nvSpPr>
        <p:spPr/>
        <p:txBody>
          <a:bodyPr/>
          <a:lstStyle/>
          <a:p>
            <a:fld id="{0048BD80-092F-49CC-A134-1317E1D490E9}" type="datetimeFigureOut">
              <a:rPr lang="tr-TR" smtClean="0"/>
              <a:t>16.04.2026</a:t>
            </a:fld>
            <a:endParaRPr lang="tr-TR"/>
          </a:p>
        </p:txBody>
      </p:sp>
      <p:sp>
        <p:nvSpPr>
          <p:cNvPr id="6" name="Alt Bilgi Yer Tutucusu 5">
            <a:extLst>
              <a:ext uri="{FF2B5EF4-FFF2-40B4-BE49-F238E27FC236}">
                <a16:creationId xmlns:a16="http://schemas.microsoft.com/office/drawing/2014/main" id="{E9D10D5E-8E8A-4A07-0C1B-6B012D249B1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E67E7D7-5852-7029-8028-802D091F02A6}"/>
              </a:ext>
            </a:extLst>
          </p:cNvPr>
          <p:cNvSpPr>
            <a:spLocks noGrp="1"/>
          </p:cNvSpPr>
          <p:nvPr>
            <p:ph type="sldNum" sz="quarter" idx="12"/>
          </p:nvPr>
        </p:nvSpPr>
        <p:spPr/>
        <p:txBody>
          <a:bodyPr/>
          <a:lstStyle/>
          <a:p>
            <a:fld id="{EADC3961-8AC8-4641-B143-BF5F03537B3A}" type="slidenum">
              <a:rPr lang="tr-TR" smtClean="0"/>
              <a:t>‹#›</a:t>
            </a:fld>
            <a:endParaRPr lang="tr-TR"/>
          </a:p>
        </p:txBody>
      </p:sp>
    </p:spTree>
    <p:extLst>
      <p:ext uri="{BB962C8B-B14F-4D97-AF65-F5344CB8AC3E}">
        <p14:creationId xmlns:p14="http://schemas.microsoft.com/office/powerpoint/2010/main" val="3794535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680E1D-CDB8-DC62-4C39-492D7472197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2F0F01E-6A30-9939-19D2-A0D43D4180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4C3167E-E211-174B-CF1D-16E9432E2C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0ED16AD-7CD1-2EF1-D120-49B953259E27}"/>
              </a:ext>
            </a:extLst>
          </p:cNvPr>
          <p:cNvSpPr>
            <a:spLocks noGrp="1"/>
          </p:cNvSpPr>
          <p:nvPr>
            <p:ph type="dt" sz="half" idx="10"/>
          </p:nvPr>
        </p:nvSpPr>
        <p:spPr/>
        <p:txBody>
          <a:bodyPr/>
          <a:lstStyle/>
          <a:p>
            <a:fld id="{0048BD80-092F-49CC-A134-1317E1D490E9}" type="datetimeFigureOut">
              <a:rPr lang="tr-TR" smtClean="0"/>
              <a:t>16.04.2026</a:t>
            </a:fld>
            <a:endParaRPr lang="tr-TR"/>
          </a:p>
        </p:txBody>
      </p:sp>
      <p:sp>
        <p:nvSpPr>
          <p:cNvPr id="6" name="Alt Bilgi Yer Tutucusu 5">
            <a:extLst>
              <a:ext uri="{FF2B5EF4-FFF2-40B4-BE49-F238E27FC236}">
                <a16:creationId xmlns:a16="http://schemas.microsoft.com/office/drawing/2014/main" id="{533B74C5-112D-1373-3D67-4F68860AB8F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9EF66B3-BE0C-104E-4EFC-AEAB39607A72}"/>
              </a:ext>
            </a:extLst>
          </p:cNvPr>
          <p:cNvSpPr>
            <a:spLocks noGrp="1"/>
          </p:cNvSpPr>
          <p:nvPr>
            <p:ph type="sldNum" sz="quarter" idx="12"/>
          </p:nvPr>
        </p:nvSpPr>
        <p:spPr/>
        <p:txBody>
          <a:bodyPr/>
          <a:lstStyle/>
          <a:p>
            <a:fld id="{EADC3961-8AC8-4641-B143-BF5F03537B3A}" type="slidenum">
              <a:rPr lang="tr-TR" smtClean="0"/>
              <a:t>‹#›</a:t>
            </a:fld>
            <a:endParaRPr lang="tr-TR"/>
          </a:p>
        </p:txBody>
      </p:sp>
    </p:spTree>
    <p:extLst>
      <p:ext uri="{BB962C8B-B14F-4D97-AF65-F5344CB8AC3E}">
        <p14:creationId xmlns:p14="http://schemas.microsoft.com/office/powerpoint/2010/main" val="1380776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8314E0-12FB-9247-68CC-FAB733834A27}"/>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606D06AC-1F1A-2275-6FBC-F0D7486AA5D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261CD03-5FFD-5B7A-5DEC-FAFDA435B839}"/>
              </a:ext>
            </a:extLst>
          </p:cNvPr>
          <p:cNvSpPr>
            <a:spLocks noGrp="1"/>
          </p:cNvSpPr>
          <p:nvPr>
            <p:ph type="dt" sz="half" idx="10"/>
          </p:nvPr>
        </p:nvSpPr>
        <p:spPr/>
        <p:txBody>
          <a:bodyPr/>
          <a:lstStyle/>
          <a:p>
            <a:fld id="{0048BD80-092F-49CC-A134-1317E1D490E9}" type="datetimeFigureOut">
              <a:rPr lang="tr-TR" smtClean="0"/>
              <a:t>16.04.2026</a:t>
            </a:fld>
            <a:endParaRPr lang="tr-TR"/>
          </a:p>
        </p:txBody>
      </p:sp>
      <p:sp>
        <p:nvSpPr>
          <p:cNvPr id="5" name="Alt Bilgi Yer Tutucusu 4">
            <a:extLst>
              <a:ext uri="{FF2B5EF4-FFF2-40B4-BE49-F238E27FC236}">
                <a16:creationId xmlns:a16="http://schemas.microsoft.com/office/drawing/2014/main" id="{3723B8F8-DB75-99AC-1E63-08E396351EF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A5F0F8C-CFE7-4950-BF22-8A80B0F98A0F}"/>
              </a:ext>
            </a:extLst>
          </p:cNvPr>
          <p:cNvSpPr>
            <a:spLocks noGrp="1"/>
          </p:cNvSpPr>
          <p:nvPr>
            <p:ph type="sldNum" sz="quarter" idx="12"/>
          </p:nvPr>
        </p:nvSpPr>
        <p:spPr/>
        <p:txBody>
          <a:bodyPr/>
          <a:lstStyle/>
          <a:p>
            <a:fld id="{EADC3961-8AC8-4641-B143-BF5F03537B3A}" type="slidenum">
              <a:rPr lang="tr-TR" smtClean="0"/>
              <a:t>‹#›</a:t>
            </a:fld>
            <a:endParaRPr lang="tr-TR"/>
          </a:p>
        </p:txBody>
      </p:sp>
    </p:spTree>
    <p:extLst>
      <p:ext uri="{BB962C8B-B14F-4D97-AF65-F5344CB8AC3E}">
        <p14:creationId xmlns:p14="http://schemas.microsoft.com/office/powerpoint/2010/main" val="252846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C8B4BE2A-0E3F-887E-8C28-EA98DDFD3BC7}"/>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DD474B25-C2D0-D853-C566-778322494117}"/>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207C277-8AEC-22AA-2D3E-99436A58869B}"/>
              </a:ext>
            </a:extLst>
          </p:cNvPr>
          <p:cNvSpPr>
            <a:spLocks noGrp="1"/>
          </p:cNvSpPr>
          <p:nvPr>
            <p:ph type="dt" sz="half" idx="10"/>
          </p:nvPr>
        </p:nvSpPr>
        <p:spPr/>
        <p:txBody>
          <a:bodyPr/>
          <a:lstStyle/>
          <a:p>
            <a:fld id="{0048BD80-092F-49CC-A134-1317E1D490E9}" type="datetimeFigureOut">
              <a:rPr lang="tr-TR" smtClean="0"/>
              <a:t>16.04.2026</a:t>
            </a:fld>
            <a:endParaRPr lang="tr-TR"/>
          </a:p>
        </p:txBody>
      </p:sp>
      <p:sp>
        <p:nvSpPr>
          <p:cNvPr id="5" name="Alt Bilgi Yer Tutucusu 4">
            <a:extLst>
              <a:ext uri="{FF2B5EF4-FFF2-40B4-BE49-F238E27FC236}">
                <a16:creationId xmlns:a16="http://schemas.microsoft.com/office/drawing/2014/main" id="{FACE4584-F0E5-D647-49A5-03D72663674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48DF761-68A4-19D2-EDBE-C747E2D7B61B}"/>
              </a:ext>
            </a:extLst>
          </p:cNvPr>
          <p:cNvSpPr>
            <a:spLocks noGrp="1"/>
          </p:cNvSpPr>
          <p:nvPr>
            <p:ph type="sldNum" sz="quarter" idx="12"/>
          </p:nvPr>
        </p:nvSpPr>
        <p:spPr/>
        <p:txBody>
          <a:bodyPr/>
          <a:lstStyle/>
          <a:p>
            <a:fld id="{EADC3961-8AC8-4641-B143-BF5F03537B3A}" type="slidenum">
              <a:rPr lang="tr-TR" smtClean="0"/>
              <a:t>‹#›</a:t>
            </a:fld>
            <a:endParaRPr lang="tr-TR"/>
          </a:p>
        </p:txBody>
      </p:sp>
    </p:spTree>
    <p:extLst>
      <p:ext uri="{BB962C8B-B14F-4D97-AF65-F5344CB8AC3E}">
        <p14:creationId xmlns:p14="http://schemas.microsoft.com/office/powerpoint/2010/main" val="1571864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_layout">
    <p:bg>
      <p:bgPr>
        <a:solidFill>
          <a:srgbClr val="243A5E"/>
        </a:solidFill>
        <a:effectLst/>
      </p:bgPr>
    </p:bg>
    <p:spTree>
      <p:nvGrpSpPr>
        <p:cNvPr id="1" name=""/>
        <p:cNvGrpSpPr/>
        <p:nvPr/>
      </p:nvGrpSpPr>
      <p:grpSpPr>
        <a:xfrm>
          <a:off x="0" y="0"/>
          <a:ext cx="0" cy="0"/>
          <a:chOff x="0" y="0"/>
          <a:chExt cx="0" cy="0"/>
        </a:xfrm>
      </p:grpSpPr>
      <p:pic>
        <p:nvPicPr>
          <p:cNvPr id="4" name="Image" descr="Image">
            <a:extLst>
              <a:ext uri="{FF2B5EF4-FFF2-40B4-BE49-F238E27FC236}">
                <a16:creationId xmlns:a16="http://schemas.microsoft.com/office/drawing/2014/main" id="{B9A523E9-3540-4A3B-ADB7-14250A07DF15}"/>
              </a:ext>
            </a:extLst>
          </p:cNvPr>
          <p:cNvPicPr>
            <a:picLocks noChangeAspect="1"/>
          </p:cNvPicPr>
          <p:nvPr userDrawn="1"/>
        </p:nvPicPr>
        <p:blipFill>
          <a:blip r:embed="rId2"/>
          <a:stretch>
            <a:fillRect/>
          </a:stretch>
        </p:blipFill>
        <p:spPr>
          <a:xfrm>
            <a:off x="1" y="0"/>
            <a:ext cx="12192000" cy="6858000"/>
          </a:xfrm>
          <a:prstGeom prst="rect">
            <a:avLst/>
          </a:prstGeom>
          <a:ln w="12700">
            <a:miter lim="400000"/>
          </a:ln>
        </p:spPr>
      </p:pic>
      <p:pic>
        <p:nvPicPr>
          <p:cNvPr id="6" name="Image" descr="Image">
            <a:extLst>
              <a:ext uri="{FF2B5EF4-FFF2-40B4-BE49-F238E27FC236}">
                <a16:creationId xmlns:a16="http://schemas.microsoft.com/office/drawing/2014/main" id="{F0EEB245-734B-42B2-842F-C99AEF438844}"/>
              </a:ext>
            </a:extLst>
          </p:cNvPr>
          <p:cNvPicPr>
            <a:picLocks noChangeAspect="1"/>
          </p:cNvPicPr>
          <p:nvPr userDrawn="1"/>
        </p:nvPicPr>
        <p:blipFill>
          <a:blip r:embed="rId3"/>
          <a:stretch>
            <a:fillRect/>
          </a:stretch>
        </p:blipFill>
        <p:spPr>
          <a:xfrm>
            <a:off x="1714" y="702519"/>
            <a:ext cx="12190286" cy="6155481"/>
          </a:xfrm>
          <a:prstGeom prst="rect">
            <a:avLst/>
          </a:prstGeom>
          <a:ln w="12700">
            <a:miter lim="400000"/>
          </a:ln>
        </p:spPr>
      </p:pic>
      <p:sp>
        <p:nvSpPr>
          <p:cNvPr id="2" name="Title"/>
          <p:cNvSpPr>
            <a:spLocks noGrp="1"/>
          </p:cNvSpPr>
          <p:nvPr>
            <p:ph type="title" hasCustomPrompt="1"/>
          </p:nvPr>
        </p:nvSpPr>
        <p:spPr>
          <a:xfrm>
            <a:off x="585216" y="3035808"/>
            <a:ext cx="68823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199322053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4704">
          <p15:clr>
            <a:srgbClr val="5ACBF0"/>
          </p15:clr>
        </p15:guide>
        <p15:guide id="3" orient="horz" pos="1911">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_layout">
    <p:bg>
      <p:bgRef idx="1001">
        <a:schemeClr val="bg1"/>
      </p:bgRef>
    </p:bg>
    <p:spTree>
      <p:nvGrpSpPr>
        <p:cNvPr id="1" name=""/>
        <p:cNvGrpSpPr/>
        <p:nvPr/>
      </p:nvGrpSpPr>
      <p:grpSpPr>
        <a:xfrm>
          <a:off x="0" y="0"/>
          <a:ext cx="0" cy="0"/>
          <a:chOff x="0" y="0"/>
          <a:chExt cx="0" cy="0"/>
        </a:xfrm>
      </p:grpSpPr>
      <p:sp>
        <p:nvSpPr>
          <p:cNvPr id="2" name="Speaker1Info">
            <a:extLst>
              <a:ext uri="{FF2B5EF4-FFF2-40B4-BE49-F238E27FC236}">
                <a16:creationId xmlns:a16="http://schemas.microsoft.com/office/drawing/2014/main" id="{F498D001-187F-4EAE-90FC-DC4275E1A08F}"/>
              </a:ext>
            </a:extLst>
          </p:cNvPr>
          <p:cNvSpPr/>
          <p:nvPr userDrawn="1"/>
        </p:nvSpPr>
        <p:spPr bwMode="auto">
          <a:xfrm>
            <a:off x="7658100" y="0"/>
            <a:ext cx="45339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9" name="Title"/>
          <p:cNvSpPr>
            <a:spLocks noGrp="1"/>
          </p:cNvSpPr>
          <p:nvPr>
            <p:ph type="title" hasCustomPrompt="1"/>
          </p:nvPr>
        </p:nvSpPr>
        <p:spPr>
          <a:xfrm>
            <a:off x="584200" y="2979778"/>
            <a:ext cx="6816725" cy="553998"/>
          </a:xfrm>
          <a:noFill/>
        </p:spPr>
        <p:txBody>
          <a:bodyPr wrap="square" lIns="0" tIns="0" rIns="0" bIns="0" anchor="b" anchorCtr="0">
            <a:spAutoFit/>
          </a:bodyPr>
          <a:lstStyle>
            <a:lvl1pPr>
              <a:defRPr sz="3600" spc="-50" baseline="0">
                <a:solidFill>
                  <a:srgbClr val="0078D4"/>
                </a:solidFill>
                <a:latin typeface="+mj-lt"/>
                <a:cs typeface="Segoe UI" pitchFamily="34" charset="0"/>
              </a:defRPr>
            </a:lvl1pPr>
          </a:lstStyle>
          <a:p>
            <a:r>
              <a:rPr lang="en-US"/>
              <a:t>Presentation title </a:t>
            </a:r>
          </a:p>
        </p:txBody>
      </p:sp>
      <p:sp>
        <p:nvSpPr>
          <p:cNvPr id="5" name="Subtitle"/>
          <p:cNvSpPr>
            <a:spLocks noGrp="1"/>
          </p:cNvSpPr>
          <p:nvPr>
            <p:ph type="body" sz="quarter" idx="12" hasCustomPrompt="1"/>
          </p:nvPr>
        </p:nvSpPr>
        <p:spPr>
          <a:xfrm>
            <a:off x="584200" y="3962400"/>
            <a:ext cx="6816725" cy="338554"/>
          </a:xfrm>
          <a:noFill/>
        </p:spPr>
        <p:txBody>
          <a:bodyPr wrap="square" lIns="0" tIns="0" rIns="0" bIns="0">
            <a:spAutoFit/>
          </a:bodyPr>
          <a:lstStyle>
            <a:lvl1pPr marL="0" indent="0">
              <a:spcBef>
                <a:spcPct val="0"/>
              </a:spcBef>
              <a:buNone/>
              <a:defRPr sz="2200" spc="0" baseline="0">
                <a:solidFill>
                  <a:schemeClr val="tx1"/>
                </a:solidFill>
                <a:latin typeface="+mn-lt"/>
                <a:cs typeface="Segoe UI" pitchFamily="34" charset="0"/>
              </a:defRPr>
            </a:lvl1pPr>
          </a:lstStyle>
          <a:p>
            <a:pPr lvl="0"/>
            <a:r>
              <a:rPr lang="en-US"/>
              <a:t>Learn aka.ms link</a:t>
            </a:r>
          </a:p>
        </p:txBody>
      </p:sp>
      <p:pic>
        <p:nvPicPr>
          <p:cNvPr id="19" name="MS logo gray - EMF" descr="Microsoft logo, gray text version">
            <a:extLst>
              <a:ext uri="{FF2B5EF4-FFF2-40B4-BE49-F238E27FC236}">
                <a16:creationId xmlns:a16="http://schemas.microsoft.com/office/drawing/2014/main" id="{7F1BE732-7F13-4D46-B4C5-EFF69612E7A6}"/>
              </a:ext>
            </a:extLst>
          </p:cNvPr>
          <p:cNvPicPr>
            <a:picLocks noChangeAspect="1"/>
          </p:cNvPicPr>
          <p:nvPr userDrawn="1"/>
        </p:nvPicPr>
        <p:blipFill>
          <a:blip r:embed="rId2"/>
          <a:stretch>
            <a:fillRect/>
          </a:stretch>
        </p:blipFill>
        <p:spPr bwMode="black">
          <a:xfrm>
            <a:off x="584200" y="585788"/>
            <a:ext cx="1366440" cy="292608"/>
          </a:xfrm>
          <a:prstGeom prst="rect">
            <a:avLst/>
          </a:prstGeom>
        </p:spPr>
      </p:pic>
      <p:pic>
        <p:nvPicPr>
          <p:cNvPr id="7" name="Speaker1Image" descr="User with solid fill">
            <a:extLst>
              <a:ext uri="{FF2B5EF4-FFF2-40B4-BE49-F238E27FC236}">
                <a16:creationId xmlns:a16="http://schemas.microsoft.com/office/drawing/2014/main" id="{6BE938B3-690D-4123-87AC-BA9C561DE2BA}"/>
              </a:ext>
            </a:extLst>
          </p:cNvPr>
          <p:cNvPicPr>
            <a:picLocks noChangeAspect="1" noChangeArrowheads="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bwMode="auto">
          <a:xfrm>
            <a:off x="6857011" y="3460378"/>
            <a:ext cx="1386760" cy="1386760"/>
          </a:xfrm>
          <a:prstGeom prst="ellipse">
            <a:avLst/>
          </a:prstGeom>
          <a:noFill/>
          <a:extLst>
            <a:ext uri="{909E8E84-426E-40DD-AFC4-6F175D3DCCD1}">
              <a14:hiddenFill xmlns:a14="http://schemas.microsoft.com/office/drawing/2010/main">
                <a:solidFill>
                  <a:srgbClr val="FFFFFF"/>
                </a:solidFill>
              </a14:hiddenFill>
            </a:ext>
          </a:extLst>
        </p:spPr>
      </p:pic>
      <p:sp>
        <p:nvSpPr>
          <p:cNvPr id="4" name="Speaker1Name">
            <a:extLst>
              <a:ext uri="{FF2B5EF4-FFF2-40B4-BE49-F238E27FC236}">
                <a16:creationId xmlns:a16="http://schemas.microsoft.com/office/drawing/2014/main" id="{B9BDA508-165C-459F-80D1-8426C896BC34}"/>
              </a:ext>
            </a:extLst>
          </p:cNvPr>
          <p:cNvSpPr>
            <a:spLocks noGrp="1"/>
          </p:cNvSpPr>
          <p:nvPr>
            <p:ph type="body" sz="quarter" idx="13" hasCustomPrompt="1"/>
          </p:nvPr>
        </p:nvSpPr>
        <p:spPr>
          <a:xfrm>
            <a:off x="8469313" y="3491580"/>
            <a:ext cx="3646487" cy="430887"/>
          </a:xfrm>
        </p:spPr>
        <p:txBody>
          <a:bodyPr/>
          <a:lstStyle>
            <a:lvl1pPr marL="0" indent="0">
              <a:buNone/>
              <a:defRPr b="1">
                <a:solidFill>
                  <a:schemeClr val="bg1"/>
                </a:solidFill>
              </a:defRPr>
            </a:lvl1pPr>
          </a:lstStyle>
          <a:p>
            <a:pPr lvl="0"/>
            <a:r>
              <a:rPr lang="en-US"/>
              <a:t>Speaker Name</a:t>
            </a:r>
          </a:p>
        </p:txBody>
      </p:sp>
      <p:sp>
        <p:nvSpPr>
          <p:cNvPr id="16" name="Text Placeholder 15">
            <a:extLst>
              <a:ext uri="{FF2B5EF4-FFF2-40B4-BE49-F238E27FC236}">
                <a16:creationId xmlns:a16="http://schemas.microsoft.com/office/drawing/2014/main" id="{D3C5774C-1BBD-4462-B195-178177946726}"/>
              </a:ext>
            </a:extLst>
          </p:cNvPr>
          <p:cNvSpPr>
            <a:spLocks noGrp="1"/>
          </p:cNvSpPr>
          <p:nvPr>
            <p:ph type="body" sz="quarter" idx="15" hasCustomPrompt="1"/>
          </p:nvPr>
        </p:nvSpPr>
        <p:spPr>
          <a:xfrm>
            <a:off x="8469313" y="4038600"/>
            <a:ext cx="3646487" cy="941796"/>
          </a:xfrm>
        </p:spPr>
        <p:txBody>
          <a:bodyPr/>
          <a:lstStyle>
            <a:lvl1pPr marL="0" indent="0">
              <a:buNone/>
              <a:defRPr sz="1800"/>
            </a:lvl1pPr>
          </a:lstStyle>
          <a:p>
            <a:r>
              <a:rPr lang="en-US" sz="1800">
                <a:solidFill>
                  <a:schemeClr val="bg1"/>
                </a:solidFill>
              </a:rPr>
              <a:t>Title</a:t>
            </a:r>
          </a:p>
          <a:p>
            <a:r>
              <a:rPr lang="en-US" sz="1800">
                <a:solidFill>
                  <a:schemeClr val="bg1"/>
                </a:solidFill>
              </a:rPr>
              <a:t>Company</a:t>
            </a:r>
          </a:p>
          <a:p>
            <a:r>
              <a:rPr lang="en-US" sz="1800">
                <a:solidFill>
                  <a:schemeClr val="bg1"/>
                </a:solidFill>
              </a:rPr>
              <a:t>Social Info</a:t>
            </a:r>
            <a:endParaRPr lang="en-US" sz="2800">
              <a:solidFill>
                <a:schemeClr val="bg1"/>
              </a:solidFill>
            </a:endParaRPr>
          </a:p>
        </p:txBody>
      </p:sp>
    </p:spTree>
    <p:extLst>
      <p:ext uri="{BB962C8B-B14F-4D97-AF65-F5344CB8AC3E}">
        <p14:creationId xmlns:p14="http://schemas.microsoft.com/office/powerpoint/2010/main" val="28825854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xmlns:m="http://schemas.openxmlformats.org/officeDocument/2006/math" xmlns:w="http://schemas.openxmlformats.org/wordprocessingml/2006/main" xmlns:wp="http://schemas.openxmlformats.org/drawingml/2006/wordprocessingDrawing" xmlns:a14="http://schemas.microsoft.com/office/drawing/2010/main" xmlns:p15="http://schemas.microsoft.com/office/powerpoint/2012/main" xmlns:p159="http://schemas.microsoft.com/office/powerpoint/2015/09/main">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losing_layout">
    <p:bg>
      <p:bgPr>
        <a:solidFill>
          <a:srgbClr val="243A5E"/>
        </a:solidFill>
        <a:effectLst/>
      </p:bgPr>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defPPr>
              <a:defRPr lang="en-US"/>
            </a:defPPr>
          </a:lstStyle>
          <a:p>
            <a:pPr defTabSz="932290" eaLnBrk="0" hangingPunct="0"/>
            <a:r>
              <a:rPr lang="en-US" sz="70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7254654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ulleted_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Subtitle">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430887"/>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defPPr>
              <a:defRPr lang="en-US"/>
            </a:defP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9886478"/>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_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Subtitle">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1612749"/>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defPPr>
              <a:defRPr lang="en-US"/>
            </a:defPPr>
          </a:lstStyle>
          <a:p>
            <a:pPr algn="l"/>
            <a:r>
              <a:rPr lang="en-US" sz="1000">
                <a:solidFill>
                  <a:srgbClr val="A3A3A3"/>
                </a:solidFill>
              </a:rPr>
              <a:t>ELT layout</a:t>
            </a:r>
          </a:p>
        </p:txBody>
      </p:sp>
    </p:spTree>
    <p:extLst>
      <p:ext uri="{BB962C8B-B14F-4D97-AF65-F5344CB8AC3E}">
        <p14:creationId xmlns:p14="http://schemas.microsoft.com/office/powerpoint/2010/main" val="423984127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E0C05B6B-A0D6-7DC4-A018-26D2C88B76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4A83012-0F47-1BEE-511C-4F9A578864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4378161-FA53-A09A-FDD9-4E04D5994C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048BD80-092F-49CC-A134-1317E1D490E9}" type="datetimeFigureOut">
              <a:rPr lang="tr-TR" smtClean="0"/>
              <a:t>16.04.2026</a:t>
            </a:fld>
            <a:endParaRPr lang="tr-TR"/>
          </a:p>
        </p:txBody>
      </p:sp>
      <p:sp>
        <p:nvSpPr>
          <p:cNvPr id="5" name="Alt Bilgi Yer Tutucusu 4">
            <a:extLst>
              <a:ext uri="{FF2B5EF4-FFF2-40B4-BE49-F238E27FC236}">
                <a16:creationId xmlns:a16="http://schemas.microsoft.com/office/drawing/2014/main" id="{0ED2BA15-53AF-5BC2-7AB3-FB8EA9FC1E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6D23DC76-ED17-DF72-9D59-C0CB8B45C0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ADC3961-8AC8-4641-B143-BF5F03537B3A}" type="slidenum">
              <a:rPr lang="tr-TR" smtClean="0"/>
              <a:t>‹#›</a:t>
            </a:fld>
            <a:endParaRPr lang="tr-TR"/>
          </a:p>
        </p:txBody>
      </p:sp>
    </p:spTree>
    <p:extLst>
      <p:ext uri="{BB962C8B-B14F-4D97-AF65-F5344CB8AC3E}">
        <p14:creationId xmlns:p14="http://schemas.microsoft.com/office/powerpoint/2010/main" val="1109064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 id="214748366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1.sv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10.png"/><Relationship Id="rId7" Type="http://schemas.openxmlformats.org/officeDocument/2006/relationships/diagramData" Target="../diagrams/data1.xml"/><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2.png"/><Relationship Id="rId11" Type="http://schemas.microsoft.com/office/2007/relationships/diagramDrawing" Target="../diagrams/drawing1.xml"/><Relationship Id="rId5" Type="http://schemas.openxmlformats.org/officeDocument/2006/relationships/image" Target="../media/image11.svg"/><Relationship Id="rId10" Type="http://schemas.openxmlformats.org/officeDocument/2006/relationships/diagramColors" Target="../diagrams/colors1.xml"/><Relationship Id="rId4" Type="http://schemas.openxmlformats.org/officeDocument/2006/relationships/image" Target="../media/image9.svg"/><Relationship Id="rId9"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10.png"/><Relationship Id="rId7" Type="http://schemas.openxmlformats.org/officeDocument/2006/relationships/diagramData" Target="../diagrams/data2.xm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image" Target="../media/image12.png"/><Relationship Id="rId11" Type="http://schemas.microsoft.com/office/2007/relationships/diagramDrawing" Target="../diagrams/drawing2.xml"/><Relationship Id="rId5" Type="http://schemas.openxmlformats.org/officeDocument/2006/relationships/image" Target="../media/image11.svg"/><Relationship Id="rId10" Type="http://schemas.openxmlformats.org/officeDocument/2006/relationships/diagramColors" Target="../diagrams/colors2.xml"/><Relationship Id="rId4" Type="http://schemas.openxmlformats.org/officeDocument/2006/relationships/image" Target="../media/image9.svg"/><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notesSlide" Target="../notesSlides/notesSlide6.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16.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1.svg"/><Relationship Id="rId15" Type="http://schemas.openxmlformats.org/officeDocument/2006/relationships/image" Target="../media/image22.pn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9.svg"/><Relationship Id="rId9" Type="http://schemas.openxmlformats.org/officeDocument/2006/relationships/image" Target="../media/image16.png"/><Relationship Id="rId1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10.png"/><Relationship Id="rId7"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31.jpeg"/><Relationship Id="rId5" Type="http://schemas.openxmlformats.org/officeDocument/2006/relationships/image" Target="../media/image30.jpg"/><Relationship Id="rId4" Type="http://schemas.openxmlformats.org/officeDocument/2006/relationships/image" Target="../media/image29.jpeg"/><Relationship Id="rId9" Type="http://schemas.openxmlformats.org/officeDocument/2006/relationships/image" Target="../media/image11.sv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2.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3.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5.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6.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7.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10.png"/><Relationship Id="rId7"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6.xml"/><Relationship Id="rId6" Type="http://schemas.openxmlformats.org/officeDocument/2006/relationships/image" Target="../media/image33.png"/><Relationship Id="rId5" Type="http://schemas.openxmlformats.org/officeDocument/2006/relationships/image" Target="../media/image11.svg"/><Relationship Id="rId4" Type="http://schemas.openxmlformats.org/officeDocument/2006/relationships/image" Target="../media/image9.sv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1.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2.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3.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6.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7.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8.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0.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1.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2.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3.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4.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5.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6.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7.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8.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9.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0.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1.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2.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3.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4.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5.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6.xml"/><Relationship Id="rId1" Type="http://schemas.openxmlformats.org/officeDocument/2006/relationships/slideLayout" Target="../slideLayouts/slideLayout15.xml"/><Relationship Id="rId5" Type="http://schemas.openxmlformats.org/officeDocument/2006/relationships/image" Target="../media/image11.svg"/><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6.sv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85216" y="2857181"/>
            <a:ext cx="7273682" cy="1000402"/>
          </a:xfrm>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a:ln w="3175">
                  <a:noFill/>
                </a:ln>
                <a:solidFill>
                  <a:schemeClr val="tx1"/>
                </a:solidFill>
                <a:effectLst/>
                <a:latin typeface="+mj-lt"/>
                <a:ea typeface="+mn-ea"/>
                <a:cs typeface="Segoe UI" pitchFamily="34" charset="0"/>
              </a:defRPr>
            </a:lvl1pPr>
          </a:lstStyle>
          <a:p>
            <a:r>
              <a:rPr lang="tr-TR" b="1" dirty="0"/>
              <a:t>CI/CD </a:t>
            </a:r>
            <a:r>
              <a:rPr lang="tr-TR" b="1" dirty="0" err="1"/>
              <a:t>Pipeline</a:t>
            </a:r>
            <a:r>
              <a:rPr lang="tr-TR" b="1" dirty="0"/>
              <a:t> Süreçleri ve Uygulaması </a:t>
            </a:r>
            <a:endParaRPr lang="en-US" dirty="0"/>
          </a:p>
        </p:txBody>
      </p:sp>
      <p:pic>
        <p:nvPicPr>
          <p:cNvPr id="6" name="Grafik 5">
            <a:extLst>
              <a:ext uri="{FF2B5EF4-FFF2-40B4-BE49-F238E27FC236}">
                <a16:creationId xmlns:a16="http://schemas.microsoft.com/office/drawing/2014/main" id="{CCC43FC8-75D4-591D-FABA-4977A805716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0623" y="1541808"/>
            <a:ext cx="1195200" cy="1195200"/>
          </a:xfrm>
          <a:prstGeom prst="rect">
            <a:avLst/>
          </a:prstGeom>
        </p:spPr>
      </p:pic>
      <p:pic>
        <p:nvPicPr>
          <p:cNvPr id="41" name="Resim 40" descr="grafik, grafik tasarım, yazı tipi, metin içeren bir resim&#10;&#10;Yapay zeka tarafından oluşturulan içerik yanlış olabilir.">
            <a:extLst>
              <a:ext uri="{FF2B5EF4-FFF2-40B4-BE49-F238E27FC236}">
                <a16:creationId xmlns:a16="http://schemas.microsoft.com/office/drawing/2014/main" id="{5FBD6F49-A4EB-FA8B-A1C5-099824E443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216" y="534442"/>
            <a:ext cx="1403062" cy="386992"/>
          </a:xfrm>
          <a:prstGeom prst="rect">
            <a:avLst/>
          </a:prstGeom>
        </p:spPr>
      </p:pic>
      <p:pic>
        <p:nvPicPr>
          <p:cNvPr id="7" name="Resim 6" descr="kedi, memeli, siluet içeren bir resim&#10;&#10;Yapay zeka tarafından oluşturulmuş içerik yanlış olabilir.">
            <a:extLst>
              <a:ext uri="{FF2B5EF4-FFF2-40B4-BE49-F238E27FC236}">
                <a16:creationId xmlns:a16="http://schemas.microsoft.com/office/drawing/2014/main" id="{6F918992-7E8F-89EC-B1C6-9D267A14FF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8278" y="1541808"/>
            <a:ext cx="1195200" cy="11952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aker2Info"/>
          <p:cNvSpPr>
            <a:spLocks noGrp="1"/>
          </p:cNvSpPr>
          <p:nvPr>
            <p:ph type="body" sz="quarter" idx="4294967295" hasCustomPrompt="1"/>
          </p:nvPr>
        </p:nvSpPr>
        <p:spPr>
          <a:xfrm>
            <a:off x="8263830" y="5043079"/>
            <a:ext cx="3825427" cy="941796"/>
          </a:xfrm>
        </p:spPr>
        <p:txBody>
          <a:bodyPr/>
          <a:lstStyle>
            <a:lvl1pPr marL="0" indent="0">
              <a:buNone/>
              <a:defRPr sz="1800"/>
            </a:lvl1pPr>
          </a:lstStyle>
          <a:p>
            <a:r>
              <a:rPr lang="tr-TR" sz="1800" dirty="0">
                <a:solidFill>
                  <a:schemeClr val="bg1"/>
                </a:solidFill>
              </a:rPr>
              <a:t>LEAD .NET DEVELOPER &amp; PROJECT MANAGER AT PİKSEL AKADEMİ</a:t>
            </a:r>
            <a:endParaRPr lang="en-US" sz="1800" dirty="0">
              <a:solidFill>
                <a:schemeClr val="bg1"/>
              </a:solidFill>
            </a:endParaRPr>
          </a:p>
        </p:txBody>
      </p:sp>
      <p:sp>
        <p:nvSpPr>
          <p:cNvPr id="3" name="Speaker2Name"/>
          <p:cNvSpPr>
            <a:spLocks noGrp="1"/>
          </p:cNvSpPr>
          <p:nvPr>
            <p:ph type="body" sz="quarter" idx="4294967295" hasCustomPrompt="1"/>
          </p:nvPr>
        </p:nvSpPr>
        <p:spPr>
          <a:xfrm>
            <a:off x="8263830" y="4456470"/>
            <a:ext cx="3825427" cy="430887"/>
          </a:xfrm>
        </p:spPr>
        <p:txBody>
          <a:bodyPr>
            <a:normAutofit fontScale="92500" lnSpcReduction="10000"/>
          </a:bodyPr>
          <a:lstStyle>
            <a:lvl1pPr marL="0" indent="0">
              <a:buNone/>
              <a:defRPr b="1">
                <a:solidFill>
                  <a:schemeClr val="bg1"/>
                </a:solidFill>
              </a:defRPr>
            </a:lvl1pPr>
          </a:lstStyle>
          <a:p>
            <a:r>
              <a:rPr lang="tr-TR" dirty="0"/>
              <a:t>Kadir Berat GÜVENTÜRK</a:t>
            </a:r>
            <a:endParaRPr lang="en-US" dirty="0"/>
          </a:p>
          <a:p>
            <a:endParaRPr lang="en-US" dirty="0"/>
          </a:p>
        </p:txBody>
      </p:sp>
      <p:sp>
        <p:nvSpPr>
          <p:cNvPr id="4" name="Title"/>
          <p:cNvSpPr>
            <a:spLocks noGrp="1"/>
          </p:cNvSpPr>
          <p:nvPr>
            <p:ph type="title" hasCustomPrompt="1"/>
          </p:nvPr>
        </p:nvSpPr>
        <p:spPr>
          <a:xfrm>
            <a:off x="584201" y="2533374"/>
            <a:ext cx="6434438" cy="1000402"/>
          </a:xfrm>
        </p:spPr>
        <p:txBody>
          <a:bodyPr wrap="square" lIns="0" tIns="0" rIns="0" bIns="0" anchor="b" anchorCtr="0">
            <a:spAutoFit/>
          </a:bodyPr>
          <a:lstStyle>
            <a:lvl1pPr>
              <a:defRPr sz="3600" spc="-50" baseline="0">
                <a:solidFill>
                  <a:srgbClr val="0078D4"/>
                </a:solidFill>
                <a:latin typeface="+mj-lt"/>
                <a:cs typeface="Segoe UI" pitchFamily="34" charset="0"/>
              </a:defRPr>
            </a:lvl1pPr>
          </a:lstStyle>
          <a:p>
            <a:r>
              <a:rPr lang="tr-TR" b="1" dirty="0"/>
              <a:t>CI/CD </a:t>
            </a:r>
            <a:r>
              <a:rPr lang="tr-TR" b="1" dirty="0" err="1"/>
              <a:t>Pipeline</a:t>
            </a:r>
            <a:r>
              <a:rPr lang="tr-TR" b="1" dirty="0"/>
              <a:t> Süreçleri ve Uygulaması </a:t>
            </a:r>
            <a:endParaRPr lang="en-US" dirty="0"/>
          </a:p>
        </p:txBody>
      </p:sp>
      <p:sp>
        <p:nvSpPr>
          <p:cNvPr id="13" name="Metin Yer Tutucusu 12">
            <a:extLst>
              <a:ext uri="{FF2B5EF4-FFF2-40B4-BE49-F238E27FC236}">
                <a16:creationId xmlns:a16="http://schemas.microsoft.com/office/drawing/2014/main" id="{07615B99-4354-61CB-CC67-3853BFFD3D4F}"/>
              </a:ext>
            </a:extLst>
          </p:cNvPr>
          <p:cNvSpPr>
            <a:spLocks noGrp="1"/>
          </p:cNvSpPr>
          <p:nvPr>
            <p:ph type="body" sz="quarter" idx="12"/>
          </p:nvPr>
        </p:nvSpPr>
        <p:spPr>
          <a:xfrm>
            <a:off x="584201" y="3887628"/>
            <a:ext cx="6816725" cy="1559338"/>
          </a:xfrm>
        </p:spPr>
        <p:txBody>
          <a:bodyPr/>
          <a:lstStyle/>
          <a:p>
            <a:pPr>
              <a:lnSpc>
                <a:spcPct val="100000"/>
              </a:lnSpc>
            </a:pPr>
            <a:r>
              <a:rPr lang="tr-TR" dirty="0"/>
              <a:t>CI/CD Nedir?</a:t>
            </a:r>
          </a:p>
          <a:p>
            <a:r>
              <a:rPr lang="tr-TR" dirty="0"/>
              <a:t>Azure Nedir?</a:t>
            </a:r>
          </a:p>
          <a:p>
            <a:r>
              <a:rPr lang="tr-TR" dirty="0" err="1"/>
              <a:t>GitHub</a:t>
            </a:r>
            <a:r>
              <a:rPr lang="tr-TR" dirty="0"/>
              <a:t> Nedir?</a:t>
            </a:r>
          </a:p>
          <a:p>
            <a:r>
              <a:rPr lang="tr-TR" dirty="0"/>
              <a:t>Örnek Proje İncelemesi</a:t>
            </a:r>
          </a:p>
          <a:p>
            <a:r>
              <a:rPr lang="tr-TR" dirty="0" err="1"/>
              <a:t>GitHub</a:t>
            </a:r>
            <a:r>
              <a:rPr lang="tr-TR" dirty="0"/>
              <a:t> Action &amp; Azure </a:t>
            </a:r>
            <a:r>
              <a:rPr lang="tr-TR" dirty="0" err="1"/>
              <a:t>App</a:t>
            </a:r>
            <a:r>
              <a:rPr lang="tr-TR" dirty="0"/>
              <a:t> Service ile CI/CD Uygulaması</a:t>
            </a:r>
          </a:p>
        </p:txBody>
      </p:sp>
      <p:sp>
        <p:nvSpPr>
          <p:cNvPr id="15" name="Dikdörtgen 14">
            <a:extLst>
              <a:ext uri="{FF2B5EF4-FFF2-40B4-BE49-F238E27FC236}">
                <a16:creationId xmlns:a16="http://schemas.microsoft.com/office/drawing/2014/main" id="{F87C578C-4427-3662-CC41-479153848EC6}"/>
              </a:ext>
            </a:extLst>
          </p:cNvPr>
          <p:cNvSpPr/>
          <p:nvPr/>
        </p:nvSpPr>
        <p:spPr>
          <a:xfrm>
            <a:off x="355444" y="409231"/>
            <a:ext cx="1674687" cy="77056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6" name="Grafik 15">
            <a:extLst>
              <a:ext uri="{FF2B5EF4-FFF2-40B4-BE49-F238E27FC236}">
                <a16:creationId xmlns:a16="http://schemas.microsoft.com/office/drawing/2014/main" id="{3912A295-E38A-99B5-87C0-8F574B16A5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7" name="Resim 16" descr="grafik, grafik tasarım, yazı tipi, ekran görüntüsü içeren bir resim&#10;&#10;Yapay zeka tarafından oluşturulan içerik yanlış olabilir.">
            <a:extLst>
              <a:ext uri="{FF2B5EF4-FFF2-40B4-BE49-F238E27FC236}">
                <a16:creationId xmlns:a16="http://schemas.microsoft.com/office/drawing/2014/main" id="{024B33FB-75C9-EFA5-B03C-FE3035F660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6" name="Grafik 5">
            <a:extLst>
              <a:ext uri="{FF2B5EF4-FFF2-40B4-BE49-F238E27FC236}">
                <a16:creationId xmlns:a16="http://schemas.microsoft.com/office/drawing/2014/main" id="{1B5661A3-15E0-D3F0-456C-49B93BEA838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91B7-AFF4-C86A-55D3-B0E3ACAB1F54}"/>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8B87B921-F98B-C11C-273D-D9F516292D7D}"/>
              </a:ext>
            </a:extLst>
          </p:cNvPr>
          <p:cNvSpPr>
            <a:spLocks noGrp="1"/>
          </p:cNvSpPr>
          <p:nvPr>
            <p:ph type="title"/>
          </p:nvPr>
        </p:nvSpPr>
        <p:spPr>
          <a:xfrm>
            <a:off x="588263" y="457200"/>
            <a:ext cx="11018520" cy="548640"/>
          </a:xfrm>
        </p:spPr>
        <p:txBody>
          <a:bodyPr>
            <a:normAutofit fontScale="90000"/>
          </a:bodyPr>
          <a:lstStyle>
            <a:lvl1pPr>
              <a:defRPr>
                <a:solidFill>
                  <a:schemeClr val="tx1"/>
                </a:solidFill>
              </a:defRPr>
            </a:lvl1pPr>
          </a:lstStyle>
          <a:p>
            <a:r>
              <a:rPr lang="tr-TR" dirty="0"/>
              <a:t>CI/CD Nedir?</a:t>
            </a:r>
            <a:endParaRPr lang="en-US" dirty="0"/>
          </a:p>
        </p:txBody>
      </p:sp>
      <p:pic>
        <p:nvPicPr>
          <p:cNvPr id="9" name="Resim 8" descr="grafik, grafik tasarım, yazı tipi, ekran görüntüsü içeren bir resim&#10;&#10;Yapay zeka tarafından oluşturulan içerik yanlış olabilir.">
            <a:extLst>
              <a:ext uri="{FF2B5EF4-FFF2-40B4-BE49-F238E27FC236}">
                <a16:creationId xmlns:a16="http://schemas.microsoft.com/office/drawing/2014/main" id="{CCFF6251-47D1-691E-77B4-CC02FC9E16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375" y="5939875"/>
            <a:ext cx="1393488" cy="388800"/>
          </a:xfrm>
          <a:prstGeom prst="rect">
            <a:avLst/>
          </a:prstGeom>
        </p:spPr>
      </p:pic>
      <p:pic>
        <p:nvPicPr>
          <p:cNvPr id="7" name="Grafik 6">
            <a:extLst>
              <a:ext uri="{FF2B5EF4-FFF2-40B4-BE49-F238E27FC236}">
                <a16:creationId xmlns:a16="http://schemas.microsoft.com/office/drawing/2014/main" id="{E47ACD86-8DD1-AE89-EBF1-EE4D4D0D5F0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5529" y="5984875"/>
            <a:ext cx="1401269" cy="298800"/>
          </a:xfrm>
          <a:prstGeom prst="rect">
            <a:avLst/>
          </a:prstGeom>
        </p:spPr>
      </p:pic>
      <p:pic>
        <p:nvPicPr>
          <p:cNvPr id="8" name="Grafik 7">
            <a:extLst>
              <a:ext uri="{FF2B5EF4-FFF2-40B4-BE49-F238E27FC236}">
                <a16:creationId xmlns:a16="http://schemas.microsoft.com/office/drawing/2014/main" id="{CC3E2E96-9604-CB50-2239-D567FFE884F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98013" y="5984875"/>
            <a:ext cx="305025" cy="298800"/>
          </a:xfrm>
          <a:prstGeom prst="rect">
            <a:avLst/>
          </a:prstGeom>
        </p:spPr>
      </p:pic>
      <p:pic>
        <p:nvPicPr>
          <p:cNvPr id="21" name="İçerik Yer Tutucusu 20" descr="metin, ekran görüntüsü, yazı tipi, diyagram içeren bir resim&#10;&#10;Yapay zeka tarafından oluşturulmuş içerik yanlış olabilir.">
            <a:extLst>
              <a:ext uri="{FF2B5EF4-FFF2-40B4-BE49-F238E27FC236}">
                <a16:creationId xmlns:a16="http://schemas.microsoft.com/office/drawing/2014/main" id="{606BC47F-F188-AC82-9C54-05E8133BFC6A}"/>
              </a:ext>
            </a:extLst>
          </p:cNvPr>
          <p:cNvPicPr>
            <a:picLocks noGrp="1" noChangeAspect="1"/>
          </p:cNvPicPr>
          <p:nvPr>
            <p:ph sz="quarter" idx="10"/>
          </p:nvPr>
        </p:nvPicPr>
        <p:blipFill>
          <a:blip r:embed="rId6">
            <a:extLst>
              <a:ext uri="{28A0092B-C50C-407E-A947-70E740481C1C}">
                <a14:useLocalDpi xmlns:a14="http://schemas.microsoft.com/office/drawing/2010/main" val="0"/>
              </a:ext>
            </a:extLst>
          </a:blip>
          <a:stretch>
            <a:fillRect/>
          </a:stretch>
        </p:blipFill>
        <p:spPr>
          <a:xfrm>
            <a:off x="1085620" y="1300546"/>
            <a:ext cx="10020760" cy="4256908"/>
          </a:xfrm>
        </p:spPr>
      </p:pic>
    </p:spTree>
    <p:extLst>
      <p:ext uri="{BB962C8B-B14F-4D97-AF65-F5344CB8AC3E}">
        <p14:creationId xmlns:p14="http://schemas.microsoft.com/office/powerpoint/2010/main" val="27282083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1F643-E6F5-C048-4005-541702810648}"/>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B8F2B1F0-70D9-51F2-A6EA-A5D52F8BF654}"/>
              </a:ext>
            </a:extLst>
          </p:cNvPr>
          <p:cNvSpPr>
            <a:spLocks noGrp="1"/>
          </p:cNvSpPr>
          <p:nvPr>
            <p:ph type="title"/>
          </p:nvPr>
        </p:nvSpPr>
        <p:spPr>
          <a:xfrm>
            <a:off x="588263" y="457200"/>
            <a:ext cx="11018520" cy="548640"/>
          </a:xfrm>
        </p:spPr>
        <p:txBody>
          <a:bodyPr>
            <a:normAutofit fontScale="90000"/>
          </a:bodyPr>
          <a:lstStyle>
            <a:lvl1pPr>
              <a:defRPr>
                <a:solidFill>
                  <a:schemeClr val="tx1"/>
                </a:solidFill>
              </a:defRPr>
            </a:lvl1pPr>
          </a:lstStyle>
          <a:p>
            <a:r>
              <a:rPr lang="tr-TR" dirty="0"/>
              <a:t>CI Nedir?</a:t>
            </a:r>
            <a:endParaRPr lang="en-US" dirty="0"/>
          </a:p>
        </p:txBody>
      </p:sp>
      <p:pic>
        <p:nvPicPr>
          <p:cNvPr id="9" name="Resim 8" descr="grafik, grafik tasarım, yazı tipi, ekran görüntüsü içeren bir resim&#10;&#10;Yapay zeka tarafından oluşturulan içerik yanlış olabilir.">
            <a:extLst>
              <a:ext uri="{FF2B5EF4-FFF2-40B4-BE49-F238E27FC236}">
                <a16:creationId xmlns:a16="http://schemas.microsoft.com/office/drawing/2014/main" id="{C68F9996-4A5B-67C9-03E3-304A72C2DE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375" y="5939875"/>
            <a:ext cx="1393488" cy="388800"/>
          </a:xfrm>
          <a:prstGeom prst="rect">
            <a:avLst/>
          </a:prstGeom>
        </p:spPr>
      </p:pic>
      <p:pic>
        <p:nvPicPr>
          <p:cNvPr id="7" name="Grafik 6">
            <a:extLst>
              <a:ext uri="{FF2B5EF4-FFF2-40B4-BE49-F238E27FC236}">
                <a16:creationId xmlns:a16="http://schemas.microsoft.com/office/drawing/2014/main" id="{26AAC18E-708A-C14C-9F7F-DF12609642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5529" y="5984875"/>
            <a:ext cx="1401269" cy="298800"/>
          </a:xfrm>
          <a:prstGeom prst="rect">
            <a:avLst/>
          </a:prstGeom>
        </p:spPr>
      </p:pic>
      <p:pic>
        <p:nvPicPr>
          <p:cNvPr id="8" name="Grafik 7">
            <a:extLst>
              <a:ext uri="{FF2B5EF4-FFF2-40B4-BE49-F238E27FC236}">
                <a16:creationId xmlns:a16="http://schemas.microsoft.com/office/drawing/2014/main" id="{0DFD4A88-DDCE-F6F9-E029-77B33EE744A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98013" y="5984875"/>
            <a:ext cx="305025" cy="298800"/>
          </a:xfrm>
          <a:prstGeom prst="rect">
            <a:avLst/>
          </a:prstGeom>
        </p:spPr>
      </p:pic>
      <p:pic>
        <p:nvPicPr>
          <p:cNvPr id="21" name="İçerik Yer Tutucusu 20" descr="metin, ekran görüntüsü, yazı tipi, diyagram içeren bir resim&#10;&#10;Yapay zeka tarafından oluşturulmuş içerik yanlış olabilir.">
            <a:extLst>
              <a:ext uri="{FF2B5EF4-FFF2-40B4-BE49-F238E27FC236}">
                <a16:creationId xmlns:a16="http://schemas.microsoft.com/office/drawing/2014/main" id="{C706001B-AF36-1D18-BDB2-688E97086A17}"/>
              </a:ext>
            </a:extLst>
          </p:cNvPr>
          <p:cNvPicPr>
            <a:picLocks noGrp="1" noChangeAspect="1"/>
          </p:cNvPicPr>
          <p:nvPr>
            <p:ph sz="quarter" idx="10"/>
          </p:nvPr>
        </p:nvPicPr>
        <p:blipFill>
          <a:blip r:embed="rId6">
            <a:extLst>
              <a:ext uri="{28A0092B-C50C-407E-A947-70E740481C1C}">
                <a14:useLocalDpi xmlns:a14="http://schemas.microsoft.com/office/drawing/2010/main" val="0"/>
              </a:ext>
            </a:extLst>
          </a:blip>
          <a:srcRect l="51078"/>
          <a:stretch>
            <a:fillRect/>
          </a:stretch>
        </p:blipFill>
        <p:spPr>
          <a:xfrm>
            <a:off x="587375" y="1300546"/>
            <a:ext cx="4902350" cy="4256908"/>
          </a:xfrm>
        </p:spPr>
      </p:pic>
      <p:graphicFrame>
        <p:nvGraphicFramePr>
          <p:cNvPr id="4" name="Diyagram 3">
            <a:extLst>
              <a:ext uri="{FF2B5EF4-FFF2-40B4-BE49-F238E27FC236}">
                <a16:creationId xmlns:a16="http://schemas.microsoft.com/office/drawing/2014/main" id="{44BAAE6E-128D-3643-DDF9-BEA1B4045BE6}"/>
              </a:ext>
            </a:extLst>
          </p:cNvPr>
          <p:cNvGraphicFramePr/>
          <p:nvPr>
            <p:extLst>
              <p:ext uri="{D42A27DB-BD31-4B8C-83A1-F6EECF244321}">
                <p14:modId xmlns:p14="http://schemas.microsoft.com/office/powerpoint/2010/main" val="404643103"/>
              </p:ext>
            </p:extLst>
          </p:nvPr>
        </p:nvGraphicFramePr>
        <p:xfrm>
          <a:off x="7378400" y="1428670"/>
          <a:ext cx="3067763" cy="400065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1860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AC9D4-1405-3DD0-F63C-1FC78F13E686}"/>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3B4131B3-00EF-B070-714F-52DFE795AF03}"/>
              </a:ext>
            </a:extLst>
          </p:cNvPr>
          <p:cNvSpPr>
            <a:spLocks noGrp="1"/>
          </p:cNvSpPr>
          <p:nvPr>
            <p:ph type="title"/>
          </p:nvPr>
        </p:nvSpPr>
        <p:spPr>
          <a:xfrm>
            <a:off x="588263" y="457200"/>
            <a:ext cx="11018520" cy="548640"/>
          </a:xfrm>
        </p:spPr>
        <p:txBody>
          <a:bodyPr>
            <a:normAutofit fontScale="90000"/>
          </a:bodyPr>
          <a:lstStyle>
            <a:lvl1pPr>
              <a:defRPr>
                <a:solidFill>
                  <a:schemeClr val="tx1"/>
                </a:solidFill>
              </a:defRPr>
            </a:lvl1pPr>
          </a:lstStyle>
          <a:p>
            <a:r>
              <a:rPr lang="tr-TR" dirty="0"/>
              <a:t>CD Nedir?</a:t>
            </a:r>
            <a:endParaRPr lang="en-US" dirty="0"/>
          </a:p>
        </p:txBody>
      </p:sp>
      <p:pic>
        <p:nvPicPr>
          <p:cNvPr id="9" name="Resim 8" descr="grafik, grafik tasarım, yazı tipi, ekran görüntüsü içeren bir resim&#10;&#10;Yapay zeka tarafından oluşturulan içerik yanlış olabilir.">
            <a:extLst>
              <a:ext uri="{FF2B5EF4-FFF2-40B4-BE49-F238E27FC236}">
                <a16:creationId xmlns:a16="http://schemas.microsoft.com/office/drawing/2014/main" id="{EF850558-89EB-E0DB-7B87-BD305130B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375" y="5939875"/>
            <a:ext cx="1393488" cy="388800"/>
          </a:xfrm>
          <a:prstGeom prst="rect">
            <a:avLst/>
          </a:prstGeom>
        </p:spPr>
      </p:pic>
      <p:pic>
        <p:nvPicPr>
          <p:cNvPr id="7" name="Grafik 6">
            <a:extLst>
              <a:ext uri="{FF2B5EF4-FFF2-40B4-BE49-F238E27FC236}">
                <a16:creationId xmlns:a16="http://schemas.microsoft.com/office/drawing/2014/main" id="{C7B48867-F95C-F54E-0872-C40CF4C500F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5529" y="5984875"/>
            <a:ext cx="1401269" cy="298800"/>
          </a:xfrm>
          <a:prstGeom prst="rect">
            <a:avLst/>
          </a:prstGeom>
        </p:spPr>
      </p:pic>
      <p:pic>
        <p:nvPicPr>
          <p:cNvPr id="8" name="Grafik 7">
            <a:extLst>
              <a:ext uri="{FF2B5EF4-FFF2-40B4-BE49-F238E27FC236}">
                <a16:creationId xmlns:a16="http://schemas.microsoft.com/office/drawing/2014/main" id="{C762EE6A-CD52-DDBA-376D-E793308A704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98013" y="5984875"/>
            <a:ext cx="305025" cy="298800"/>
          </a:xfrm>
          <a:prstGeom prst="rect">
            <a:avLst/>
          </a:prstGeom>
        </p:spPr>
      </p:pic>
      <p:pic>
        <p:nvPicPr>
          <p:cNvPr id="21" name="İçerik Yer Tutucusu 20" descr="metin, ekran görüntüsü, yazı tipi, diyagram içeren bir resim&#10;&#10;Yapay zeka tarafından oluşturulmuş içerik yanlış olabilir.">
            <a:extLst>
              <a:ext uri="{FF2B5EF4-FFF2-40B4-BE49-F238E27FC236}">
                <a16:creationId xmlns:a16="http://schemas.microsoft.com/office/drawing/2014/main" id="{FA82B206-3C93-3A87-B5D6-656BC8444C09}"/>
              </a:ext>
            </a:extLst>
          </p:cNvPr>
          <p:cNvPicPr>
            <a:picLocks noGrp="1" noChangeAspect="1"/>
          </p:cNvPicPr>
          <p:nvPr>
            <p:ph sz="quarter" idx="10"/>
          </p:nvPr>
        </p:nvPicPr>
        <p:blipFill>
          <a:blip r:embed="rId6">
            <a:extLst>
              <a:ext uri="{28A0092B-C50C-407E-A947-70E740481C1C}">
                <a14:useLocalDpi xmlns:a14="http://schemas.microsoft.com/office/drawing/2010/main" val="0"/>
              </a:ext>
            </a:extLst>
          </a:blip>
          <a:srcRect r="51116"/>
          <a:stretch>
            <a:fillRect/>
          </a:stretch>
        </p:blipFill>
        <p:spPr>
          <a:xfrm>
            <a:off x="587375" y="1300546"/>
            <a:ext cx="4898491" cy="4256908"/>
          </a:xfrm>
        </p:spPr>
      </p:pic>
      <p:graphicFrame>
        <p:nvGraphicFramePr>
          <p:cNvPr id="3" name="Diyagram 2">
            <a:extLst>
              <a:ext uri="{FF2B5EF4-FFF2-40B4-BE49-F238E27FC236}">
                <a16:creationId xmlns:a16="http://schemas.microsoft.com/office/drawing/2014/main" id="{FA497C74-BC31-6FBD-5B1A-3202A34D43D9}"/>
              </a:ext>
            </a:extLst>
          </p:cNvPr>
          <p:cNvGraphicFramePr/>
          <p:nvPr>
            <p:extLst>
              <p:ext uri="{D42A27DB-BD31-4B8C-83A1-F6EECF244321}">
                <p14:modId xmlns:p14="http://schemas.microsoft.com/office/powerpoint/2010/main" val="3742895832"/>
              </p:ext>
            </p:extLst>
          </p:nvPr>
        </p:nvGraphicFramePr>
        <p:xfrm>
          <a:off x="7378400" y="1428670"/>
          <a:ext cx="3067763" cy="400065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0338654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C1D45-D716-A521-9570-10157379296B}"/>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DEF9374A-A302-FA50-1EB2-8C6E55780E86}"/>
              </a:ext>
            </a:extLst>
          </p:cNvPr>
          <p:cNvSpPr>
            <a:spLocks noGrp="1"/>
          </p:cNvSpPr>
          <p:nvPr>
            <p:ph type="title"/>
          </p:nvPr>
        </p:nvSpPr>
        <p:spPr>
          <a:xfrm>
            <a:off x="588263" y="457200"/>
            <a:ext cx="11018520" cy="548640"/>
          </a:xfrm>
        </p:spPr>
        <p:txBody>
          <a:bodyPr>
            <a:normAutofit fontScale="90000"/>
          </a:bodyPr>
          <a:lstStyle>
            <a:lvl1pPr>
              <a:defRPr>
                <a:solidFill>
                  <a:schemeClr val="tx1"/>
                </a:solidFill>
              </a:defRPr>
            </a:lvl1pPr>
          </a:lstStyle>
          <a:p>
            <a:r>
              <a:rPr lang="tr-TR" dirty="0"/>
              <a:t>Bazı CI/CD Araçları</a:t>
            </a:r>
            <a:endParaRPr lang="en-US" dirty="0"/>
          </a:p>
        </p:txBody>
      </p:sp>
      <p:pic>
        <p:nvPicPr>
          <p:cNvPr id="9" name="Resim 8" descr="grafik, grafik tasarım, yazı tipi, ekran görüntüsü içeren bir resim&#10;&#10;Yapay zeka tarafından oluşturulan içerik yanlış olabilir.">
            <a:extLst>
              <a:ext uri="{FF2B5EF4-FFF2-40B4-BE49-F238E27FC236}">
                <a16:creationId xmlns:a16="http://schemas.microsoft.com/office/drawing/2014/main" id="{6734C8C8-36E7-AB16-8618-9122F367C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375" y="5939875"/>
            <a:ext cx="1393488" cy="388800"/>
          </a:xfrm>
          <a:prstGeom prst="rect">
            <a:avLst/>
          </a:prstGeom>
        </p:spPr>
      </p:pic>
      <p:pic>
        <p:nvPicPr>
          <p:cNvPr id="7" name="Grafik 6">
            <a:extLst>
              <a:ext uri="{FF2B5EF4-FFF2-40B4-BE49-F238E27FC236}">
                <a16:creationId xmlns:a16="http://schemas.microsoft.com/office/drawing/2014/main" id="{4B08080C-2957-996E-8468-D702804271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5529" y="5984875"/>
            <a:ext cx="1401269" cy="298800"/>
          </a:xfrm>
          <a:prstGeom prst="rect">
            <a:avLst/>
          </a:prstGeom>
        </p:spPr>
      </p:pic>
      <p:pic>
        <p:nvPicPr>
          <p:cNvPr id="8" name="Grafik 7">
            <a:extLst>
              <a:ext uri="{FF2B5EF4-FFF2-40B4-BE49-F238E27FC236}">
                <a16:creationId xmlns:a16="http://schemas.microsoft.com/office/drawing/2014/main" id="{44E44C28-FDA4-D403-529F-247CE55476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98013" y="5984875"/>
            <a:ext cx="305025" cy="298800"/>
          </a:xfrm>
          <a:prstGeom prst="rect">
            <a:avLst/>
          </a:prstGeom>
        </p:spPr>
      </p:pic>
      <p:pic>
        <p:nvPicPr>
          <p:cNvPr id="10" name="İçerik Yer Tutucusu 9" descr="yazı tipi, grafik, logo, grafik tasarım içeren bir resim&#10;&#10;Yapay zeka tarafından oluşturulmuş içerik yanlış olabilir.">
            <a:extLst>
              <a:ext uri="{FF2B5EF4-FFF2-40B4-BE49-F238E27FC236}">
                <a16:creationId xmlns:a16="http://schemas.microsoft.com/office/drawing/2014/main" id="{1AC46CD3-2693-69CD-BC10-58093322F000}"/>
              </a:ext>
            </a:extLst>
          </p:cNvPr>
          <p:cNvPicPr>
            <a:picLocks noGrp="1" noChangeAspect="1"/>
          </p:cNvPicPr>
          <p:nvPr>
            <p:ph sz="quarter" idx="10"/>
          </p:nvPr>
        </p:nvPicPr>
        <p:blipFill>
          <a:blip r:embed="rId6">
            <a:extLst>
              <a:ext uri="{28A0092B-C50C-407E-A947-70E740481C1C}">
                <a14:useLocalDpi xmlns:a14="http://schemas.microsoft.com/office/drawing/2010/main" val="0"/>
              </a:ext>
            </a:extLst>
          </a:blip>
          <a:srcRect t="22859" b="22827"/>
          <a:stretch>
            <a:fillRect/>
          </a:stretch>
        </p:blipFill>
        <p:spPr>
          <a:xfrm>
            <a:off x="929917" y="1060843"/>
            <a:ext cx="2651279" cy="720000"/>
          </a:xfrm>
        </p:spPr>
      </p:pic>
      <p:pic>
        <p:nvPicPr>
          <p:cNvPr id="12" name="Resim 11" descr="ekran görüntüsü, yazı tipi, grafik, tasarım içeren bir resim&#10;&#10;Yapay zeka tarafından oluşturulmuş içerik yanlış olabilir.">
            <a:extLst>
              <a:ext uri="{FF2B5EF4-FFF2-40B4-BE49-F238E27FC236}">
                <a16:creationId xmlns:a16="http://schemas.microsoft.com/office/drawing/2014/main" id="{04F63E54-7037-6BEC-A24A-2245C5CA25C3}"/>
              </a:ext>
            </a:extLst>
          </p:cNvPr>
          <p:cNvPicPr>
            <a:picLocks noChangeAspect="1"/>
          </p:cNvPicPr>
          <p:nvPr/>
        </p:nvPicPr>
        <p:blipFill>
          <a:blip r:embed="rId7">
            <a:extLst>
              <a:ext uri="{28A0092B-C50C-407E-A947-70E740481C1C}">
                <a14:useLocalDpi xmlns:a14="http://schemas.microsoft.com/office/drawing/2010/main" val="0"/>
              </a:ext>
            </a:extLst>
          </a:blip>
          <a:srcRect t="22356" b="23330"/>
          <a:stretch>
            <a:fillRect/>
          </a:stretch>
        </p:blipFill>
        <p:spPr>
          <a:xfrm>
            <a:off x="4036974" y="1066216"/>
            <a:ext cx="2713139" cy="720000"/>
          </a:xfrm>
          <a:prstGeom prst="rect">
            <a:avLst/>
          </a:prstGeom>
        </p:spPr>
      </p:pic>
      <p:pic>
        <p:nvPicPr>
          <p:cNvPr id="14" name="Resim 13" descr="çizgi film, grafik, kırpıntı çizim, çizim içeren bir resim&#10;&#10;Yapay zeka tarafından oluşturulmuş içerik yanlış olabilir.">
            <a:extLst>
              <a:ext uri="{FF2B5EF4-FFF2-40B4-BE49-F238E27FC236}">
                <a16:creationId xmlns:a16="http://schemas.microsoft.com/office/drawing/2014/main" id="{82645578-D2DA-EBBA-F84C-B6DB6FEB1298}"/>
              </a:ext>
            </a:extLst>
          </p:cNvPr>
          <p:cNvPicPr>
            <a:picLocks noChangeAspect="1"/>
          </p:cNvPicPr>
          <p:nvPr/>
        </p:nvPicPr>
        <p:blipFill>
          <a:blip r:embed="rId8">
            <a:extLst>
              <a:ext uri="{28A0092B-C50C-407E-A947-70E740481C1C}">
                <a14:useLocalDpi xmlns:a14="http://schemas.microsoft.com/office/drawing/2010/main" val="0"/>
              </a:ext>
            </a:extLst>
          </a:blip>
          <a:srcRect t="15592" b="14133"/>
          <a:stretch>
            <a:fillRect/>
          </a:stretch>
        </p:blipFill>
        <p:spPr>
          <a:xfrm>
            <a:off x="585215" y="4806879"/>
            <a:ext cx="2049087" cy="720000"/>
          </a:xfrm>
          <a:prstGeom prst="rect">
            <a:avLst/>
          </a:prstGeom>
        </p:spPr>
      </p:pic>
      <p:pic>
        <p:nvPicPr>
          <p:cNvPr id="16" name="Resim 15" descr="çizgi film, insan yüzü, çizim, Çizgi film içeren bir resim&#10;&#10;Yapay zeka tarafından oluşturulmuş içerik yanlış olabilir.">
            <a:extLst>
              <a:ext uri="{FF2B5EF4-FFF2-40B4-BE49-F238E27FC236}">
                <a16:creationId xmlns:a16="http://schemas.microsoft.com/office/drawing/2014/main" id="{C198CAEE-B927-032F-5C60-8B8397588693}"/>
              </a:ext>
            </a:extLst>
          </p:cNvPr>
          <p:cNvPicPr>
            <a:picLocks noChangeAspect="1"/>
          </p:cNvPicPr>
          <p:nvPr/>
        </p:nvPicPr>
        <p:blipFill>
          <a:blip r:embed="rId9">
            <a:extLst>
              <a:ext uri="{28A0092B-C50C-407E-A947-70E740481C1C}">
                <a14:useLocalDpi xmlns:a14="http://schemas.microsoft.com/office/drawing/2010/main" val="0"/>
              </a:ext>
            </a:extLst>
          </a:blip>
          <a:srcRect b="4343"/>
          <a:stretch>
            <a:fillRect/>
          </a:stretch>
        </p:blipFill>
        <p:spPr>
          <a:xfrm>
            <a:off x="7205891" y="1077967"/>
            <a:ext cx="1507882" cy="720000"/>
          </a:xfrm>
          <a:prstGeom prst="rect">
            <a:avLst/>
          </a:prstGeom>
        </p:spPr>
      </p:pic>
      <p:pic>
        <p:nvPicPr>
          <p:cNvPr id="18" name="Resim 17" descr="logo, yazı tipi, grafik, grafik tasarım içeren bir resim&#10;&#10;Yapay zeka tarafından oluşturulmuş içerik yanlış olabilir.">
            <a:extLst>
              <a:ext uri="{FF2B5EF4-FFF2-40B4-BE49-F238E27FC236}">
                <a16:creationId xmlns:a16="http://schemas.microsoft.com/office/drawing/2014/main" id="{E64CED6F-88C0-CF6F-0162-395B0DA70759}"/>
              </a:ext>
            </a:extLst>
          </p:cNvPr>
          <p:cNvPicPr>
            <a:picLocks noChangeAspect="1"/>
          </p:cNvPicPr>
          <p:nvPr/>
        </p:nvPicPr>
        <p:blipFill>
          <a:blip r:embed="rId10">
            <a:extLst>
              <a:ext uri="{28A0092B-C50C-407E-A947-70E740481C1C}">
                <a14:useLocalDpi xmlns:a14="http://schemas.microsoft.com/office/drawing/2010/main" val="0"/>
              </a:ext>
            </a:extLst>
          </a:blip>
          <a:srcRect t="11023" b="16149"/>
          <a:stretch>
            <a:fillRect/>
          </a:stretch>
        </p:blipFill>
        <p:spPr>
          <a:xfrm>
            <a:off x="9169551" y="1063457"/>
            <a:ext cx="1977247" cy="720000"/>
          </a:xfrm>
          <a:prstGeom prst="rect">
            <a:avLst/>
          </a:prstGeom>
        </p:spPr>
      </p:pic>
      <p:pic>
        <p:nvPicPr>
          <p:cNvPr id="20" name="Resim 19" descr="yazı tipi, grafik, ekran görüntüsü, siyah içeren bir resim&#10;&#10;Yapay zeka tarafından oluşturulmuş içerik yanlış olabilir.">
            <a:extLst>
              <a:ext uri="{FF2B5EF4-FFF2-40B4-BE49-F238E27FC236}">
                <a16:creationId xmlns:a16="http://schemas.microsoft.com/office/drawing/2014/main" id="{20E4E47D-1679-5D0E-83A5-7A120AC485D6}"/>
              </a:ext>
            </a:extLst>
          </p:cNvPr>
          <p:cNvPicPr>
            <a:picLocks noChangeAspect="1"/>
          </p:cNvPicPr>
          <p:nvPr/>
        </p:nvPicPr>
        <p:blipFill>
          <a:blip r:embed="rId11">
            <a:extLst>
              <a:ext uri="{28A0092B-C50C-407E-A947-70E740481C1C}">
                <a14:useLocalDpi xmlns:a14="http://schemas.microsoft.com/office/drawing/2010/main" val="0"/>
              </a:ext>
            </a:extLst>
          </a:blip>
          <a:srcRect t="18761" b="16094"/>
          <a:stretch>
            <a:fillRect/>
          </a:stretch>
        </p:blipFill>
        <p:spPr>
          <a:xfrm>
            <a:off x="5006166" y="2061517"/>
            <a:ext cx="2210456" cy="720000"/>
          </a:xfrm>
          <a:prstGeom prst="rect">
            <a:avLst/>
          </a:prstGeom>
        </p:spPr>
      </p:pic>
      <p:pic>
        <p:nvPicPr>
          <p:cNvPr id="23" name="Resim 22" descr="grafik, yazı tipi, logo, grafik tasarım içeren bir resim&#10;&#10;Yapay zeka tarafından oluşturulmuş içerik yanlış olabilir.">
            <a:extLst>
              <a:ext uri="{FF2B5EF4-FFF2-40B4-BE49-F238E27FC236}">
                <a16:creationId xmlns:a16="http://schemas.microsoft.com/office/drawing/2014/main" id="{90614879-7E95-0D72-D0CC-4D95595FAB09}"/>
              </a:ext>
            </a:extLst>
          </p:cNvPr>
          <p:cNvPicPr>
            <a:picLocks noChangeAspect="1"/>
          </p:cNvPicPr>
          <p:nvPr/>
        </p:nvPicPr>
        <p:blipFill>
          <a:blip r:embed="rId12">
            <a:extLst>
              <a:ext uri="{28A0092B-C50C-407E-A947-70E740481C1C}">
                <a14:useLocalDpi xmlns:a14="http://schemas.microsoft.com/office/drawing/2010/main" val="0"/>
              </a:ext>
            </a:extLst>
          </a:blip>
          <a:srcRect t="29725" b="25154"/>
          <a:stretch>
            <a:fillRect/>
          </a:stretch>
        </p:blipFill>
        <p:spPr>
          <a:xfrm>
            <a:off x="1577101" y="2061992"/>
            <a:ext cx="3191450" cy="720000"/>
          </a:xfrm>
          <a:prstGeom prst="rect">
            <a:avLst/>
          </a:prstGeom>
        </p:spPr>
      </p:pic>
      <p:pic>
        <p:nvPicPr>
          <p:cNvPr id="25" name="Resim 24" descr="grafik, logo, yazı tipi, tasarım içeren bir resim&#10;&#10;Yapay zeka tarafından oluşturulmuş içerik yanlış olabilir.">
            <a:extLst>
              <a:ext uri="{FF2B5EF4-FFF2-40B4-BE49-F238E27FC236}">
                <a16:creationId xmlns:a16="http://schemas.microsoft.com/office/drawing/2014/main" id="{387B5135-2158-46ED-2B09-00031A12DDF6}"/>
              </a:ext>
            </a:extLst>
          </p:cNvPr>
          <p:cNvPicPr>
            <a:picLocks noChangeAspect="1"/>
          </p:cNvPicPr>
          <p:nvPr/>
        </p:nvPicPr>
        <p:blipFill>
          <a:blip r:embed="rId13">
            <a:extLst>
              <a:ext uri="{28A0092B-C50C-407E-A947-70E740481C1C}">
                <a14:useLocalDpi xmlns:a14="http://schemas.microsoft.com/office/drawing/2010/main" val="0"/>
              </a:ext>
            </a:extLst>
          </a:blip>
          <a:srcRect t="22829" b="21314"/>
          <a:stretch>
            <a:fillRect/>
          </a:stretch>
        </p:blipFill>
        <p:spPr>
          <a:xfrm>
            <a:off x="3236494" y="4826530"/>
            <a:ext cx="2578008" cy="720000"/>
          </a:xfrm>
          <a:prstGeom prst="rect">
            <a:avLst/>
          </a:prstGeom>
        </p:spPr>
      </p:pic>
      <p:pic>
        <p:nvPicPr>
          <p:cNvPr id="27" name="Resim 26" descr="çizgi film, kırpıntı çizim, çizim, Çizgi film içeren bir resim&#10;&#10;Yapay zeka tarafından oluşturulmuş içerik yanlış olabilir.">
            <a:extLst>
              <a:ext uri="{FF2B5EF4-FFF2-40B4-BE49-F238E27FC236}">
                <a16:creationId xmlns:a16="http://schemas.microsoft.com/office/drawing/2014/main" id="{C6DEB20F-A62D-5029-93CC-F6AC6FAE065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95364" y="2925755"/>
            <a:ext cx="1421053" cy="720000"/>
          </a:xfrm>
          <a:prstGeom prst="rect">
            <a:avLst/>
          </a:prstGeom>
        </p:spPr>
      </p:pic>
      <p:pic>
        <p:nvPicPr>
          <p:cNvPr id="29" name="Resim 28" descr="siyah, karanlık içeren bir resim&#10;&#10;Yapay zeka tarafından oluşturulmuş içerik yanlış olabilir.">
            <a:extLst>
              <a:ext uri="{FF2B5EF4-FFF2-40B4-BE49-F238E27FC236}">
                <a16:creationId xmlns:a16="http://schemas.microsoft.com/office/drawing/2014/main" id="{5BEE4742-5FB9-CD4B-565D-C960ABE3A93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224736" y="4806879"/>
            <a:ext cx="1440000" cy="720000"/>
          </a:xfrm>
          <a:prstGeom prst="rect">
            <a:avLst/>
          </a:prstGeom>
        </p:spPr>
      </p:pic>
      <p:pic>
        <p:nvPicPr>
          <p:cNvPr id="31" name="Resim 30" descr="kedi, grafik, çizgi film, grafik tasarım içeren bir resim&#10;&#10;Yapay zeka tarafından oluşturulmuş içerik yanlış olabilir.">
            <a:extLst>
              <a:ext uri="{FF2B5EF4-FFF2-40B4-BE49-F238E27FC236}">
                <a16:creationId xmlns:a16="http://schemas.microsoft.com/office/drawing/2014/main" id="{485BD050-6731-2842-DA9B-77A839C891D3}"/>
              </a:ext>
            </a:extLst>
          </p:cNvPr>
          <p:cNvPicPr>
            <a:picLocks noChangeAspect="1"/>
          </p:cNvPicPr>
          <p:nvPr/>
        </p:nvPicPr>
        <p:blipFill>
          <a:blip r:embed="rId16">
            <a:extLst>
              <a:ext uri="{28A0092B-C50C-407E-A947-70E740481C1C}">
                <a14:useLocalDpi xmlns:a14="http://schemas.microsoft.com/office/drawing/2010/main" val="0"/>
              </a:ext>
            </a:extLst>
          </a:blip>
          <a:srcRect t="15620" b="15622"/>
          <a:stretch>
            <a:fillRect/>
          </a:stretch>
        </p:blipFill>
        <p:spPr>
          <a:xfrm>
            <a:off x="3774817" y="2841893"/>
            <a:ext cx="2094315" cy="720000"/>
          </a:xfrm>
          <a:prstGeom prst="rect">
            <a:avLst/>
          </a:prstGeom>
        </p:spPr>
      </p:pic>
      <p:pic>
        <p:nvPicPr>
          <p:cNvPr id="33" name="Resim 32" descr="ekran görüntüsü, siyah, grafik, tasarım içeren bir resim&#10;&#10;Yapay zeka tarafından oluşturulmuş içerik yanlış olabilir.">
            <a:extLst>
              <a:ext uri="{FF2B5EF4-FFF2-40B4-BE49-F238E27FC236}">
                <a16:creationId xmlns:a16="http://schemas.microsoft.com/office/drawing/2014/main" id="{19AA7803-3184-FDF9-180A-FEC4D0974F54}"/>
              </a:ext>
            </a:extLst>
          </p:cNvPr>
          <p:cNvPicPr>
            <a:picLocks noChangeAspect="1"/>
          </p:cNvPicPr>
          <p:nvPr/>
        </p:nvPicPr>
        <p:blipFill>
          <a:blip r:embed="rId17">
            <a:extLst>
              <a:ext uri="{28A0092B-C50C-407E-A947-70E740481C1C}">
                <a14:useLocalDpi xmlns:a14="http://schemas.microsoft.com/office/drawing/2010/main" val="0"/>
              </a:ext>
            </a:extLst>
          </a:blip>
          <a:srcRect t="29190" b="32499"/>
          <a:stretch>
            <a:fillRect/>
          </a:stretch>
        </p:blipFill>
        <p:spPr>
          <a:xfrm>
            <a:off x="7291032" y="3794183"/>
            <a:ext cx="3758783" cy="720000"/>
          </a:xfrm>
          <a:prstGeom prst="rect">
            <a:avLst/>
          </a:prstGeom>
        </p:spPr>
      </p:pic>
      <p:pic>
        <p:nvPicPr>
          <p:cNvPr id="35" name="Resim 34" descr="grafik, grafik tasarım, yazı tipi, tasarım içeren bir resim&#10;&#10;Yapay zeka tarafından oluşturulmuş içerik yanlış olabilir.">
            <a:extLst>
              <a:ext uri="{FF2B5EF4-FFF2-40B4-BE49-F238E27FC236}">
                <a16:creationId xmlns:a16="http://schemas.microsoft.com/office/drawing/2014/main" id="{C5882493-7BD1-5920-E467-2207CE5790C4}"/>
              </a:ext>
            </a:extLst>
          </p:cNvPr>
          <p:cNvPicPr>
            <a:picLocks noChangeAspect="1"/>
          </p:cNvPicPr>
          <p:nvPr/>
        </p:nvPicPr>
        <p:blipFill>
          <a:blip r:embed="rId18">
            <a:extLst>
              <a:ext uri="{28A0092B-C50C-407E-A947-70E740481C1C}">
                <a14:useLocalDpi xmlns:a14="http://schemas.microsoft.com/office/drawing/2010/main" val="0"/>
              </a:ext>
            </a:extLst>
          </a:blip>
          <a:srcRect t="9910" b="9190"/>
          <a:stretch>
            <a:fillRect/>
          </a:stretch>
        </p:blipFill>
        <p:spPr>
          <a:xfrm>
            <a:off x="5080576" y="3775959"/>
            <a:ext cx="1779968" cy="720000"/>
          </a:xfrm>
          <a:prstGeom prst="rect">
            <a:avLst/>
          </a:prstGeom>
        </p:spPr>
      </p:pic>
      <p:pic>
        <p:nvPicPr>
          <p:cNvPr id="37" name="Resim 36" descr="simge, sembol, grafik, logo, ekran görüntüsü içeren bir resim&#10;&#10;Yapay zeka tarafından oluşturulmuş içerik yanlış olabilir.">
            <a:extLst>
              <a:ext uri="{FF2B5EF4-FFF2-40B4-BE49-F238E27FC236}">
                <a16:creationId xmlns:a16="http://schemas.microsoft.com/office/drawing/2014/main" id="{E2088385-962C-E072-777A-42AA292C4767}"/>
              </a:ext>
            </a:extLst>
          </p:cNvPr>
          <p:cNvPicPr>
            <a:picLocks noChangeAspect="1"/>
          </p:cNvPicPr>
          <p:nvPr/>
        </p:nvPicPr>
        <p:blipFill>
          <a:blip r:embed="rId19">
            <a:extLst>
              <a:ext uri="{28A0092B-C50C-407E-A947-70E740481C1C}">
                <a14:useLocalDpi xmlns:a14="http://schemas.microsoft.com/office/drawing/2010/main" val="0"/>
              </a:ext>
            </a:extLst>
          </a:blip>
          <a:srcRect t="27696" b="27005"/>
          <a:stretch>
            <a:fillRect/>
          </a:stretch>
        </p:blipFill>
        <p:spPr>
          <a:xfrm>
            <a:off x="7454237" y="2057328"/>
            <a:ext cx="3178885" cy="720000"/>
          </a:xfrm>
          <a:prstGeom prst="rect">
            <a:avLst/>
          </a:prstGeom>
        </p:spPr>
      </p:pic>
      <p:pic>
        <p:nvPicPr>
          <p:cNvPr id="39" name="Resim 38" descr="grafik, grafik tasarım, ekran görüntüsü, tasarım içeren bir resim&#10;&#10;Yapay zeka tarafından oluşturulmuş içerik yanlış olabilir.">
            <a:extLst>
              <a:ext uri="{FF2B5EF4-FFF2-40B4-BE49-F238E27FC236}">
                <a16:creationId xmlns:a16="http://schemas.microsoft.com/office/drawing/2014/main" id="{32AECE48-E6FD-EA9C-15B5-14336B1AA8CD}"/>
              </a:ext>
            </a:extLst>
          </p:cNvPr>
          <p:cNvPicPr>
            <a:picLocks noChangeAspect="1"/>
          </p:cNvPicPr>
          <p:nvPr/>
        </p:nvPicPr>
        <p:blipFill>
          <a:blip r:embed="rId20">
            <a:extLst>
              <a:ext uri="{28A0092B-C50C-407E-A947-70E740481C1C}">
                <a14:useLocalDpi xmlns:a14="http://schemas.microsoft.com/office/drawing/2010/main" val="0"/>
              </a:ext>
            </a:extLst>
          </a:blip>
          <a:srcRect t="29190" b="29348"/>
          <a:stretch>
            <a:fillRect/>
          </a:stretch>
        </p:blipFill>
        <p:spPr>
          <a:xfrm>
            <a:off x="1295434" y="3782147"/>
            <a:ext cx="3473117" cy="720000"/>
          </a:xfrm>
          <a:prstGeom prst="rect">
            <a:avLst/>
          </a:prstGeom>
        </p:spPr>
      </p:pic>
      <p:pic>
        <p:nvPicPr>
          <p:cNvPr id="41" name="Resim 40" descr="grafik, yazı tipi, logo, grafik tasarım içeren bir resim&#10;&#10;Yapay zeka tarafından oluşturulmuş içerik yanlış olabilir.">
            <a:extLst>
              <a:ext uri="{FF2B5EF4-FFF2-40B4-BE49-F238E27FC236}">
                <a16:creationId xmlns:a16="http://schemas.microsoft.com/office/drawing/2014/main" id="{AFF60DBE-D8A5-BF61-EEFF-D2D71073A72A}"/>
              </a:ext>
            </a:extLst>
          </p:cNvPr>
          <p:cNvPicPr>
            <a:picLocks noChangeAspect="1"/>
          </p:cNvPicPr>
          <p:nvPr/>
        </p:nvPicPr>
        <p:blipFill>
          <a:blip r:embed="rId21">
            <a:extLst>
              <a:ext uri="{28A0092B-C50C-407E-A947-70E740481C1C}">
                <a14:useLocalDpi xmlns:a14="http://schemas.microsoft.com/office/drawing/2010/main" val="0"/>
              </a:ext>
            </a:extLst>
          </a:blip>
          <a:srcRect t="29609" b="27580"/>
          <a:stretch>
            <a:fillRect/>
          </a:stretch>
        </p:blipFill>
        <p:spPr>
          <a:xfrm>
            <a:off x="8239424" y="4826530"/>
            <a:ext cx="3363614" cy="720000"/>
          </a:xfrm>
          <a:prstGeom prst="rect">
            <a:avLst/>
          </a:prstGeom>
        </p:spPr>
      </p:pic>
    </p:spTree>
    <p:extLst>
      <p:ext uri="{BB962C8B-B14F-4D97-AF65-F5344CB8AC3E}">
        <p14:creationId xmlns:p14="http://schemas.microsoft.com/office/powerpoint/2010/main" val="423237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7F29D-D50D-2F9D-DEE8-8C5595B945CC}"/>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CC8B89B0-12FD-C75D-CCD0-18FCA6694FC7}"/>
              </a:ext>
            </a:extLst>
          </p:cNvPr>
          <p:cNvSpPr>
            <a:spLocks noGrp="1"/>
          </p:cNvSpPr>
          <p:nvPr>
            <p:ph type="title" hasCustomPrompt="1"/>
          </p:nvPr>
        </p:nvSpPr>
        <p:spPr>
          <a:xfrm>
            <a:off x="585217" y="2309812"/>
            <a:ext cx="3176556" cy="1119188"/>
          </a:xfrm>
        </p:spPr>
        <p:txBody>
          <a:bodyPr anchor="t">
            <a:normAutofit fontScale="90000"/>
          </a:bodyPr>
          <a:lstStyle>
            <a:lvl1pPr>
              <a:defRPr>
                <a:solidFill>
                  <a:schemeClr val="tx1"/>
                </a:solidFill>
              </a:defRPr>
            </a:lvl1pPr>
          </a:lstStyle>
          <a:p>
            <a:r>
              <a:rPr lang="tr-TR" dirty="0">
                <a:latin typeface="Segoe UI Semibold" panose="020B0702040204020203" pitchFamily="34" charset="0"/>
                <a:cs typeface="Segoe UI Semibold" panose="020B0702040204020203" pitchFamily="34" charset="0"/>
              </a:rPr>
              <a:t>Gerçek Hayatta CI/CD</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F46FF838-D4FD-8481-FEBA-C15B47672D88}"/>
              </a:ext>
            </a:extLst>
          </p:cNvPr>
          <p:cNvSpPr>
            <a:spLocks noGrp="1"/>
          </p:cNvSpPr>
          <p:nvPr>
            <p:ph type="body" sz="quarter" idx="11"/>
          </p:nvPr>
        </p:nvSpPr>
        <p:spPr>
          <a:xfrm>
            <a:off x="4356100" y="2309811"/>
            <a:ext cx="7253288" cy="2991393"/>
          </a:xfrm>
        </p:spPr>
        <p:txBody>
          <a:bodyPr anchor="t">
            <a:normAutofit/>
          </a:bodyPr>
          <a:lstStyle>
            <a:lvl1pPr marL="231775" indent="-231775">
              <a:spcAft>
                <a:spcPts val="600"/>
              </a:spcAft>
              <a:buFont typeface="Wingdings" panose="05000000000000000000" pitchFamily="2" charset="2"/>
              <a:buChar char=""/>
              <a:defRPr/>
            </a:lvl1pPr>
          </a:lstStyle>
          <a:p>
            <a:pPr lvl="1"/>
            <a:r>
              <a:rPr lang="tr-TR" sz="2200" dirty="0" err="1">
                <a:latin typeface="Segoe UI" panose="020B0502040204020203" pitchFamily="34" charset="0"/>
                <a:cs typeface="Segoe UI" panose="020B0502040204020203" pitchFamily="34" charset="0"/>
              </a:rPr>
              <a:t>PR’da</a:t>
            </a:r>
            <a:r>
              <a:rPr lang="tr-TR" sz="2200" dirty="0">
                <a:latin typeface="Segoe UI" panose="020B0502040204020203" pitchFamily="34" charset="0"/>
                <a:cs typeface="Segoe UI" panose="020B0502040204020203" pitchFamily="34" charset="0"/>
              </a:rPr>
              <a:t> otomatik </a:t>
            </a:r>
            <a:r>
              <a:rPr lang="tr-TR" sz="2200" dirty="0" err="1">
                <a:latin typeface="Segoe UI" panose="020B0502040204020203" pitchFamily="34" charset="0"/>
                <a:cs typeface="Segoe UI" panose="020B0502040204020203" pitchFamily="34" charset="0"/>
              </a:rPr>
              <a:t>build</a:t>
            </a:r>
            <a:r>
              <a:rPr lang="tr-TR" sz="2200" dirty="0">
                <a:latin typeface="Segoe UI" panose="020B0502040204020203" pitchFamily="34" charset="0"/>
                <a:cs typeface="Segoe UI" panose="020B0502040204020203" pitchFamily="34" charset="0"/>
              </a:rPr>
              <a:t> + test</a:t>
            </a:r>
          </a:p>
          <a:p>
            <a:pPr lvl="1"/>
            <a:r>
              <a:rPr lang="tr-TR" sz="2200" dirty="0" err="1">
                <a:latin typeface="Segoe UI" panose="020B0502040204020203" pitchFamily="34" charset="0"/>
                <a:cs typeface="Segoe UI" panose="020B0502040204020203" pitchFamily="34" charset="0"/>
              </a:rPr>
              <a:t>Staging</a:t>
            </a:r>
            <a:r>
              <a:rPr lang="tr-TR" sz="2200" dirty="0">
                <a:latin typeface="Segoe UI" panose="020B0502040204020203" pitchFamily="34" charset="0"/>
                <a:cs typeface="Segoe UI" panose="020B0502040204020203" pitchFamily="34" charset="0"/>
              </a:rPr>
              <a:t>/Preview ortamlarda doğrulama</a:t>
            </a:r>
          </a:p>
          <a:p>
            <a:pPr lvl="1"/>
            <a:r>
              <a:rPr lang="en-US" sz="2200" dirty="0">
                <a:latin typeface="Segoe UI" panose="020B0502040204020203" pitchFamily="34" charset="0"/>
                <a:cs typeface="Segoe UI" panose="020B0502040204020203" pitchFamily="34" charset="0"/>
              </a:rPr>
              <a:t>Prod </a:t>
            </a:r>
            <a:r>
              <a:rPr lang="en-US" sz="2200" dirty="0" err="1">
                <a:latin typeface="Segoe UI" panose="020B0502040204020203" pitchFamily="34" charset="0"/>
                <a:cs typeface="Segoe UI" panose="020B0502040204020203" pitchFamily="34" charset="0"/>
              </a:rPr>
              <a:t>dağıtım</a:t>
            </a:r>
            <a:r>
              <a:rPr lang="en-US" sz="2200" dirty="0">
                <a:latin typeface="Segoe UI" panose="020B0502040204020203" pitchFamily="34" charset="0"/>
                <a:cs typeface="Segoe UI" panose="020B0502040204020203" pitchFamily="34" charset="0"/>
              </a:rPr>
              <a:t> (slot / blue-green / canary)</a:t>
            </a:r>
            <a:endParaRPr lang="tr-TR" sz="2200" dirty="0">
              <a:latin typeface="Segoe UI" panose="020B0502040204020203" pitchFamily="34" charset="0"/>
              <a:cs typeface="Segoe UI" panose="020B0502040204020203" pitchFamily="34" charset="0"/>
            </a:endParaRPr>
          </a:p>
          <a:p>
            <a:pPr lvl="1"/>
            <a:r>
              <a:rPr lang="tr-TR" sz="2200" dirty="0">
                <a:latin typeface="Segoe UI" panose="020B0502040204020203" pitchFamily="34" charset="0"/>
                <a:cs typeface="Segoe UI" panose="020B0502040204020203" pitchFamily="34" charset="0"/>
              </a:rPr>
              <a:t>DB </a:t>
            </a:r>
            <a:r>
              <a:rPr lang="tr-TR" sz="2200" dirty="0" err="1">
                <a:latin typeface="Segoe UI" panose="020B0502040204020203" pitchFamily="34" charset="0"/>
                <a:cs typeface="Segoe UI" panose="020B0502040204020203" pitchFamily="34" charset="0"/>
              </a:rPr>
              <a:t>migration</a:t>
            </a:r>
            <a:r>
              <a:rPr lang="tr-TR" sz="2200" dirty="0">
                <a:latin typeface="Segoe UI" panose="020B0502040204020203" pitchFamily="34" charset="0"/>
                <a:cs typeface="Segoe UI" panose="020B0502040204020203" pitchFamily="34" charset="0"/>
              </a:rPr>
              <a:t> ve </a:t>
            </a:r>
            <a:r>
              <a:rPr lang="tr-TR" sz="2200" dirty="0" err="1">
                <a:latin typeface="Segoe UI" panose="020B0502040204020203" pitchFamily="34" charset="0"/>
                <a:cs typeface="Segoe UI" panose="020B0502040204020203" pitchFamily="34" charset="0"/>
              </a:rPr>
              <a:t>config</a:t>
            </a:r>
            <a:r>
              <a:rPr lang="tr-TR" sz="2200" dirty="0">
                <a:latin typeface="Segoe UI" panose="020B0502040204020203" pitchFamily="34" charset="0"/>
                <a:cs typeface="Segoe UI" panose="020B0502040204020203" pitchFamily="34" charset="0"/>
              </a:rPr>
              <a:t> yönetimi</a:t>
            </a:r>
          </a:p>
          <a:p>
            <a:pPr lvl="1"/>
            <a:r>
              <a:rPr lang="tr-TR" sz="2200" dirty="0" err="1">
                <a:latin typeface="Segoe UI" panose="020B0502040204020203" pitchFamily="34" charset="0"/>
                <a:cs typeface="Segoe UI" panose="020B0502040204020203" pitchFamily="34" charset="0"/>
              </a:rPr>
              <a:t>NuGet</a:t>
            </a:r>
            <a:r>
              <a:rPr lang="tr-TR" sz="2200" dirty="0">
                <a:latin typeface="Segoe UI" panose="020B0502040204020203" pitchFamily="34" charset="0"/>
                <a:cs typeface="Segoe UI" panose="020B0502040204020203" pitchFamily="34" charset="0"/>
              </a:rPr>
              <a:t> / </a:t>
            </a:r>
            <a:r>
              <a:rPr lang="tr-TR" sz="2200" dirty="0" err="1">
                <a:latin typeface="Segoe UI" panose="020B0502040204020203" pitchFamily="34" charset="0"/>
                <a:cs typeface="Segoe UI" panose="020B0502040204020203" pitchFamily="34" charset="0"/>
              </a:rPr>
              <a:t>Docker</a:t>
            </a:r>
            <a:r>
              <a:rPr lang="tr-TR" sz="2200" dirty="0">
                <a:latin typeface="Segoe UI" panose="020B0502040204020203" pitchFamily="34" charset="0"/>
                <a:cs typeface="Segoe UI" panose="020B0502040204020203" pitchFamily="34" charset="0"/>
              </a:rPr>
              <a:t> paket yayınlama</a:t>
            </a:r>
          </a:p>
          <a:p>
            <a:pPr lvl="1"/>
            <a:r>
              <a:rPr lang="sv-SE" sz="2200" dirty="0">
                <a:latin typeface="Segoe UI" panose="020B0502040204020203" pitchFamily="34" charset="0"/>
                <a:cs typeface="Segoe UI" panose="020B0502040204020203" pitchFamily="34" charset="0"/>
              </a:rPr>
              <a:t>Monitoring + rollback ile güvenli geri dönüş</a:t>
            </a:r>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0A5EB776-CB9D-06E1-97A5-64FF27119D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0" name="Resim 9" descr="grafik, grafik tasarım, yazı tipi, ekran görüntüsü içeren bir resim&#10;&#10;Yapay zeka tarafından oluşturulan içerik yanlış olabilir.">
            <a:extLst>
              <a:ext uri="{FF2B5EF4-FFF2-40B4-BE49-F238E27FC236}">
                <a16:creationId xmlns:a16="http://schemas.microsoft.com/office/drawing/2014/main" id="{3DB45583-ECA9-F854-0DDE-6B4DF7A652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2BAE549B-1F0A-1ED1-07E6-0F5A4506F74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4204708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83177-1DE2-A31D-1411-F09C39A94AD6}"/>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6D69E4D-09D1-BB38-2598-D2C556A37C11}"/>
              </a:ext>
            </a:extLst>
          </p:cNvPr>
          <p:cNvSpPr>
            <a:spLocks noGrp="1"/>
          </p:cNvSpPr>
          <p:nvPr>
            <p:ph type="title" hasCustomPrompt="1"/>
          </p:nvPr>
        </p:nvSpPr>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a:ln w="3175">
                  <a:noFill/>
                </a:ln>
                <a:solidFill>
                  <a:schemeClr val="tx1"/>
                </a:solidFill>
                <a:effectLst/>
                <a:latin typeface="+mj-lt"/>
                <a:ea typeface="+mn-ea"/>
                <a:cs typeface="Segoe UI" pitchFamily="34" charset="0"/>
              </a:defRPr>
            </a:lvl1pPr>
          </a:lstStyle>
          <a:p>
            <a:r>
              <a:rPr lang="tr-TR" dirty="0"/>
              <a:t>CI/CD Q&amp;A</a:t>
            </a:r>
            <a:endParaRPr lang="en-US" dirty="0"/>
          </a:p>
        </p:txBody>
      </p:sp>
      <p:pic>
        <p:nvPicPr>
          <p:cNvPr id="4" name="Resim 3" descr="grafik, grafik tasarım, yazı tipi, metin içeren bir resim&#10;&#10;Yapay zeka tarafından oluşturulan içerik yanlış olabilir.">
            <a:extLst>
              <a:ext uri="{FF2B5EF4-FFF2-40B4-BE49-F238E27FC236}">
                <a16:creationId xmlns:a16="http://schemas.microsoft.com/office/drawing/2014/main" id="{E9EDC38F-E49C-75D5-1498-F9C35BA25B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16" y="534442"/>
            <a:ext cx="1403062" cy="386992"/>
          </a:xfrm>
          <a:prstGeom prst="rect">
            <a:avLst/>
          </a:prstGeom>
        </p:spPr>
      </p:pic>
    </p:spTree>
    <p:extLst>
      <p:ext uri="{BB962C8B-B14F-4D97-AF65-F5344CB8AC3E}">
        <p14:creationId xmlns:p14="http://schemas.microsoft.com/office/powerpoint/2010/main" val="3751721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F2154-705A-B7AF-E88F-E79C707FD244}"/>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84A2557F-10A8-551B-9D86-CA7F1ACAC5DE}"/>
              </a:ext>
            </a:extLst>
          </p:cNvPr>
          <p:cNvSpPr>
            <a:spLocks noGrp="1"/>
          </p:cNvSpPr>
          <p:nvPr>
            <p:ph type="title" hasCustomPrompt="1"/>
          </p:nvPr>
        </p:nvSpPr>
        <p:spPr>
          <a:xfrm>
            <a:off x="585216" y="3355779"/>
            <a:ext cx="7273682" cy="501804"/>
          </a:xfrm>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a:ln w="3175">
                  <a:noFill/>
                </a:ln>
                <a:solidFill>
                  <a:schemeClr val="tx1"/>
                </a:solidFill>
                <a:effectLst/>
                <a:latin typeface="+mj-lt"/>
                <a:ea typeface="+mn-ea"/>
                <a:cs typeface="Segoe UI" pitchFamily="34" charset="0"/>
              </a:defRPr>
            </a:lvl1pPr>
          </a:lstStyle>
          <a:p>
            <a:r>
              <a:rPr lang="tr-TR" b="1" dirty="0"/>
              <a:t>Microsoft Azure</a:t>
            </a:r>
            <a:endParaRPr lang="en-US" dirty="0"/>
          </a:p>
        </p:txBody>
      </p:sp>
      <p:pic>
        <p:nvPicPr>
          <p:cNvPr id="6" name="Grafik 5">
            <a:extLst>
              <a:ext uri="{FF2B5EF4-FFF2-40B4-BE49-F238E27FC236}">
                <a16:creationId xmlns:a16="http://schemas.microsoft.com/office/drawing/2014/main" id="{16683CE2-9A3A-4B0E-768F-EDAB726F020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0623" y="1541808"/>
            <a:ext cx="1195200" cy="1195200"/>
          </a:xfrm>
          <a:prstGeom prst="rect">
            <a:avLst/>
          </a:prstGeom>
        </p:spPr>
      </p:pic>
      <p:pic>
        <p:nvPicPr>
          <p:cNvPr id="41" name="Resim 40" descr="grafik, grafik tasarım, yazı tipi, metin içeren bir resim&#10;&#10;Yapay zeka tarafından oluşturulan içerik yanlış olabilir.">
            <a:extLst>
              <a:ext uri="{FF2B5EF4-FFF2-40B4-BE49-F238E27FC236}">
                <a16:creationId xmlns:a16="http://schemas.microsoft.com/office/drawing/2014/main" id="{618A433E-784F-72DC-2B45-06685C56F8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216" y="534442"/>
            <a:ext cx="1403062" cy="386992"/>
          </a:xfrm>
          <a:prstGeom prst="rect">
            <a:avLst/>
          </a:prstGeom>
        </p:spPr>
      </p:pic>
    </p:spTree>
    <p:extLst>
      <p:ext uri="{BB962C8B-B14F-4D97-AF65-F5344CB8AC3E}">
        <p14:creationId xmlns:p14="http://schemas.microsoft.com/office/powerpoint/2010/main" val="87608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8E585-EE8E-F40C-768E-B9FF976C493C}"/>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B9245D38-8729-09D1-7FED-1E45A565D481}"/>
              </a:ext>
            </a:extLst>
          </p:cNvPr>
          <p:cNvSpPr>
            <a:spLocks noGrp="1"/>
          </p:cNvSpPr>
          <p:nvPr>
            <p:ph type="title"/>
          </p:nvPr>
        </p:nvSpPr>
        <p:spPr>
          <a:xfrm>
            <a:off x="588263" y="457200"/>
            <a:ext cx="11018520" cy="548640"/>
          </a:xfrm>
        </p:spPr>
        <p:txBody>
          <a:bodyPr>
            <a:normAutofit fontScale="90000"/>
          </a:bodyPr>
          <a:lstStyle>
            <a:lvl1pPr>
              <a:defRPr>
                <a:solidFill>
                  <a:schemeClr val="tx1"/>
                </a:solidFill>
              </a:defRPr>
            </a:lvl1pPr>
          </a:lstStyle>
          <a:p>
            <a:r>
              <a:rPr lang="tr-TR" dirty="0"/>
              <a:t>Azure Nedir?</a:t>
            </a:r>
            <a:endParaRPr lang="en-US" dirty="0"/>
          </a:p>
        </p:txBody>
      </p:sp>
      <p:pic>
        <p:nvPicPr>
          <p:cNvPr id="9" name="Resim 8" descr="grafik, grafik tasarım, yazı tipi, ekran görüntüsü içeren bir resim&#10;&#10;Yapay zeka tarafından oluşturulan içerik yanlış olabilir.">
            <a:extLst>
              <a:ext uri="{FF2B5EF4-FFF2-40B4-BE49-F238E27FC236}">
                <a16:creationId xmlns:a16="http://schemas.microsoft.com/office/drawing/2014/main" id="{73D551DE-3A3B-B9CE-3B4F-D3C5E4EF8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375" y="5939875"/>
            <a:ext cx="1393488" cy="388800"/>
          </a:xfrm>
          <a:prstGeom prst="rect">
            <a:avLst/>
          </a:prstGeom>
        </p:spPr>
      </p:pic>
      <p:pic>
        <p:nvPicPr>
          <p:cNvPr id="13" name="Resim 12" descr="bilgisayar, klavye içeren bir resim&#10;&#10;Yapay zeka tarafından oluşturulan içerik yanlış olabilir.">
            <a:extLst>
              <a:ext uri="{FF2B5EF4-FFF2-40B4-BE49-F238E27FC236}">
                <a16:creationId xmlns:a16="http://schemas.microsoft.com/office/drawing/2014/main" id="{BFC2BA16-4867-AD38-A1AD-2085E95D0D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355" y="1005840"/>
            <a:ext cx="4188025" cy="3141019"/>
          </a:xfrm>
          <a:prstGeom prst="rect">
            <a:avLst/>
          </a:prstGeom>
        </p:spPr>
      </p:pic>
      <p:pic>
        <p:nvPicPr>
          <p:cNvPr id="15" name="Resim 14" descr="çizgi film, pembe, çizim, mobilya içeren bir resim&#10;&#10;Yapay zeka tarafından oluşturulan içerik yanlış olabilir.">
            <a:extLst>
              <a:ext uri="{FF2B5EF4-FFF2-40B4-BE49-F238E27FC236}">
                <a16:creationId xmlns:a16="http://schemas.microsoft.com/office/drawing/2014/main" id="{FCA8282F-FC37-F742-385D-C81B2C7288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720" y="3578189"/>
            <a:ext cx="2556086" cy="2556086"/>
          </a:xfrm>
          <a:prstGeom prst="rect">
            <a:avLst/>
          </a:prstGeom>
        </p:spPr>
      </p:pic>
      <p:pic>
        <p:nvPicPr>
          <p:cNvPr id="17" name="Resim 16" descr="metin, çizgi film, ekran görüntüsü, tasarım içeren bir resim&#10;&#10;Yapay zeka tarafından oluşturulan içerik yanlış olabilir.">
            <a:extLst>
              <a:ext uri="{FF2B5EF4-FFF2-40B4-BE49-F238E27FC236}">
                <a16:creationId xmlns:a16="http://schemas.microsoft.com/office/drawing/2014/main" id="{79E4A837-CDFC-2834-A71C-14B45E021C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13409" y="1694402"/>
            <a:ext cx="5040462" cy="4198829"/>
          </a:xfrm>
          <a:prstGeom prst="rect">
            <a:avLst/>
          </a:prstGeom>
        </p:spPr>
      </p:pic>
      <p:pic>
        <p:nvPicPr>
          <p:cNvPr id="11" name="Resim 10" descr="çizgi film, tasarım içeren bir resim&#10;&#10;Yapay zeka tarafından oluşturulan içerik yanlış olabilir.">
            <a:extLst>
              <a:ext uri="{FF2B5EF4-FFF2-40B4-BE49-F238E27FC236}">
                <a16:creationId xmlns:a16="http://schemas.microsoft.com/office/drawing/2014/main" id="{F27F1085-14BD-79EE-FD3D-70A470572B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72448" y="1150402"/>
            <a:ext cx="2498853" cy="2498853"/>
          </a:xfrm>
          <a:prstGeom prst="rect">
            <a:avLst/>
          </a:prstGeom>
        </p:spPr>
      </p:pic>
      <p:pic>
        <p:nvPicPr>
          <p:cNvPr id="7" name="Grafik 6">
            <a:extLst>
              <a:ext uri="{FF2B5EF4-FFF2-40B4-BE49-F238E27FC236}">
                <a16:creationId xmlns:a16="http://schemas.microsoft.com/office/drawing/2014/main" id="{1AD6BC3E-9AF1-9BA5-65BF-07589A61F49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45529" y="5984875"/>
            <a:ext cx="1401269" cy="298800"/>
          </a:xfrm>
          <a:prstGeom prst="rect">
            <a:avLst/>
          </a:prstGeom>
        </p:spPr>
      </p:pic>
      <p:pic>
        <p:nvPicPr>
          <p:cNvPr id="8" name="Grafik 7">
            <a:extLst>
              <a:ext uri="{FF2B5EF4-FFF2-40B4-BE49-F238E27FC236}">
                <a16:creationId xmlns:a16="http://schemas.microsoft.com/office/drawing/2014/main" id="{4479AA24-6558-7D37-3E74-C79CD72E048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298013" y="5984875"/>
            <a:ext cx="305025" cy="298800"/>
          </a:xfrm>
          <a:prstGeom prst="rect">
            <a:avLst/>
          </a:prstGeom>
        </p:spPr>
      </p:pic>
    </p:spTree>
    <p:extLst>
      <p:ext uri="{BB962C8B-B14F-4D97-AF65-F5344CB8AC3E}">
        <p14:creationId xmlns:p14="http://schemas.microsoft.com/office/powerpoint/2010/main" val="323363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7D7A3-736A-4641-C25E-E049494F0BCF}"/>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1979A691-60C7-89FC-39DC-CBD61B3B4514}"/>
              </a:ext>
            </a:extLst>
          </p:cNvPr>
          <p:cNvSpPr>
            <a:spLocks noGrp="1"/>
          </p:cNvSpPr>
          <p:nvPr>
            <p:ph type="title" hasCustomPrompt="1"/>
          </p:nvPr>
        </p:nvSpPr>
        <p:spPr>
          <a:xfrm>
            <a:off x="585216" y="2309812"/>
            <a:ext cx="3182027" cy="1767840"/>
          </a:xfrm>
        </p:spPr>
        <p:txBody>
          <a:bodyPr anchor="t">
            <a:normAutofit fontScale="90000"/>
          </a:bodyPr>
          <a:lstStyle>
            <a:lvl1pPr>
              <a:defRPr>
                <a:solidFill>
                  <a:schemeClr val="tx1"/>
                </a:solidFill>
              </a:defRPr>
            </a:lvl1pPr>
          </a:lstStyle>
          <a:p>
            <a:r>
              <a:rPr lang="en-US" dirty="0">
                <a:latin typeface="Segoe UI Semibold" panose="020B0702040204020203" pitchFamily="34" charset="0"/>
                <a:cs typeface="Segoe UI Semibold" panose="020B0702040204020203" pitchFamily="34" charset="0"/>
              </a:rPr>
              <a:t>Azure </a:t>
            </a:r>
            <a:r>
              <a:rPr lang="tr-TR" dirty="0">
                <a:latin typeface="Segoe UI Semibold" panose="020B0702040204020203" pitchFamily="34" charset="0"/>
                <a:cs typeface="Segoe UI Semibold" panose="020B0702040204020203" pitchFamily="34" charset="0"/>
              </a:rPr>
              <a:t>Virtual </a:t>
            </a:r>
            <a:r>
              <a:rPr lang="tr-TR" dirty="0" err="1">
                <a:latin typeface="Segoe UI Semibold" panose="020B0702040204020203" pitchFamily="34" charset="0"/>
                <a:cs typeface="Segoe UI Semibold" panose="020B0702040204020203" pitchFamily="34" charset="0"/>
              </a:rPr>
              <a:t>Machines</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35E5702D-CCA7-AE91-5D60-9432F7832F2F}"/>
              </a:ext>
            </a:extLst>
          </p:cNvPr>
          <p:cNvSpPr>
            <a:spLocks noGrp="1"/>
          </p:cNvSpPr>
          <p:nvPr>
            <p:ph type="body" sz="quarter" idx="11"/>
          </p:nvPr>
        </p:nvSpPr>
        <p:spPr>
          <a:xfrm>
            <a:off x="4356100" y="2309811"/>
            <a:ext cx="7253288" cy="2888490"/>
          </a:xfrm>
        </p:spPr>
        <p:txBody>
          <a:bodyPr anchor="t">
            <a:normAutofit/>
          </a:bodyPr>
          <a:lstStyle>
            <a:lvl1pPr marL="231775" indent="-231775">
              <a:spcAft>
                <a:spcPts val="600"/>
              </a:spcAft>
              <a:buFont typeface="Wingdings" panose="05000000000000000000" pitchFamily="2" charset="2"/>
              <a:buChar char=""/>
              <a:defRPr/>
            </a:lvl1pPr>
          </a:lstStyle>
          <a:p>
            <a:pPr lvl="1"/>
            <a:r>
              <a:rPr lang="tr-TR" sz="2200" dirty="0">
                <a:latin typeface="Segoe UI" panose="020B0502040204020203" pitchFamily="34" charset="0"/>
                <a:cs typeface="Segoe UI" panose="020B0502040204020203" pitchFamily="34" charset="0"/>
              </a:rPr>
              <a:t>Otomatik ölçeklendirme</a:t>
            </a:r>
          </a:p>
          <a:p>
            <a:pPr lvl="1"/>
            <a:r>
              <a:rPr lang="tr-TR" sz="2200" dirty="0">
                <a:latin typeface="Segoe UI" panose="020B0502040204020203" pitchFamily="34" charset="0"/>
                <a:cs typeface="Segoe UI" panose="020B0502040204020203" pitchFamily="34" charset="0"/>
              </a:rPr>
              <a:t>Birden çok işletim sistemi desteği</a:t>
            </a:r>
          </a:p>
          <a:p>
            <a:pPr lvl="1"/>
            <a:r>
              <a:rPr lang="tr-TR" sz="2200" dirty="0">
                <a:latin typeface="Segoe UI" panose="020B0502040204020203" pitchFamily="34" charset="0"/>
                <a:cs typeface="Segoe UI" panose="020B0502040204020203" pitchFamily="34" charset="0"/>
              </a:rPr>
              <a:t>Yerleşik izleme ve yönetim</a:t>
            </a:r>
          </a:p>
          <a:p>
            <a:pPr lvl="1"/>
            <a:r>
              <a:rPr lang="tr-TR" sz="2200" dirty="0">
                <a:latin typeface="Segoe UI" panose="020B0502040204020203" pitchFamily="34" charset="0"/>
                <a:cs typeface="Segoe UI" panose="020B0502040204020203" pitchFamily="34" charset="0"/>
              </a:rPr>
              <a:t>Hızlı yedekleme ve geri yükleme</a:t>
            </a:r>
          </a:p>
          <a:p>
            <a:pPr lvl="1"/>
            <a:r>
              <a:rPr lang="tr-TR" sz="2200" dirty="0">
                <a:latin typeface="Segoe UI" panose="020B0502040204020203" pitchFamily="34" charset="0"/>
                <a:cs typeface="Segoe UI" panose="020B0502040204020203" pitchFamily="34" charset="0"/>
              </a:rPr>
              <a:t>Hızlandırılmış performans</a:t>
            </a:r>
          </a:p>
          <a:p>
            <a:pPr lvl="1"/>
            <a:r>
              <a:rPr lang="tr-TR" sz="2200" dirty="0">
                <a:latin typeface="Segoe UI" panose="020B0502040204020203" pitchFamily="34" charset="0"/>
                <a:cs typeface="Segoe UI" panose="020B0502040204020203" pitchFamily="34" charset="0"/>
              </a:rPr>
              <a:t>Yapay zeka ve yüksek performanslı bilgi işlem (HPC)</a:t>
            </a:r>
          </a:p>
          <a:p>
            <a:pPr lvl="1"/>
            <a:endParaRPr lang="tr-TR" sz="2200" dirty="0">
              <a:latin typeface="Segoe UI" panose="020B0502040204020203" pitchFamily="34" charset="0"/>
              <a:cs typeface="Segoe UI" panose="020B0502040204020203" pitchFamily="34" charset="0"/>
            </a:endParaRPr>
          </a:p>
          <a:p>
            <a:pPr lvl="1"/>
            <a:endParaRPr lang="tr-TR" sz="2200" dirty="0">
              <a:latin typeface="Segoe UI" panose="020B0502040204020203" pitchFamily="34" charset="0"/>
              <a:cs typeface="Segoe UI" panose="020B0502040204020203" pitchFamily="34" charset="0"/>
            </a:endParaRPr>
          </a:p>
          <a:p>
            <a:pPr lvl="1"/>
            <a:endParaRPr lang="tr-TR" sz="2200" dirty="0">
              <a:latin typeface="Segoe UI" panose="020B0502040204020203" pitchFamily="34" charset="0"/>
              <a:cs typeface="Segoe UI" panose="020B0502040204020203" pitchFamily="34" charset="0"/>
            </a:endParaRPr>
          </a:p>
          <a:p>
            <a:pPr lvl="1"/>
            <a:endParaRPr lang="tr-TR" sz="2200" dirty="0">
              <a:latin typeface="Segoe UI" panose="020B0502040204020203" pitchFamily="34" charset="0"/>
              <a:cs typeface="Segoe UI" panose="020B0502040204020203" pitchFamily="34" charset="0"/>
            </a:endParaRPr>
          </a:p>
          <a:p>
            <a:pPr lvl="1"/>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AE2A06C4-5EF6-2123-B84A-EB7AD58DF1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0" name="Resim 9" descr="grafik, grafik tasarım, yazı tipi, ekran görüntüsü içeren bir resim&#10;&#10;Yapay zeka tarafından oluşturulan içerik yanlış olabilir.">
            <a:extLst>
              <a:ext uri="{FF2B5EF4-FFF2-40B4-BE49-F238E27FC236}">
                <a16:creationId xmlns:a16="http://schemas.microsoft.com/office/drawing/2014/main" id="{99302222-1C99-83D0-1AD7-10AE081E66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E736D3AA-DA10-8BAA-4C0C-36E6519A07D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1190801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E662C-C887-1CCD-FC74-AA86CC3DECC9}"/>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E0382940-1DF6-A25A-29DF-99850BA4A4BD}"/>
              </a:ext>
            </a:extLst>
          </p:cNvPr>
          <p:cNvSpPr>
            <a:spLocks noGrp="1"/>
          </p:cNvSpPr>
          <p:nvPr>
            <p:ph type="title" hasCustomPrompt="1"/>
          </p:nvPr>
        </p:nvSpPr>
        <p:spPr>
          <a:xfrm>
            <a:off x="585216" y="2309812"/>
            <a:ext cx="3182027" cy="1767840"/>
          </a:xfrm>
        </p:spPr>
        <p:txBody>
          <a:bodyPr anchor="t">
            <a:normAutofit fontScale="90000"/>
          </a:bodyPr>
          <a:lstStyle>
            <a:lvl1pPr>
              <a:defRPr>
                <a:solidFill>
                  <a:schemeClr val="tx1"/>
                </a:solidFill>
              </a:defRPr>
            </a:lvl1pPr>
          </a:lstStyle>
          <a:p>
            <a:r>
              <a:rPr lang="en-US" dirty="0">
                <a:latin typeface="Segoe UI Semibold" panose="020B0702040204020203" pitchFamily="34" charset="0"/>
                <a:cs typeface="Segoe UI Semibold" panose="020B0702040204020203" pitchFamily="34" charset="0"/>
              </a:rPr>
              <a:t>Azure </a:t>
            </a:r>
            <a:r>
              <a:rPr lang="tr-TR" dirty="0" err="1">
                <a:latin typeface="Segoe UI Semibold" panose="020B0702040204020203" pitchFamily="34" charset="0"/>
                <a:cs typeface="Segoe UI Semibold" panose="020B0702040204020203" pitchFamily="34" charset="0"/>
              </a:rPr>
              <a:t>Dedicated</a:t>
            </a:r>
            <a:r>
              <a:rPr lang="tr-TR" dirty="0">
                <a:latin typeface="Segoe UI Semibold" panose="020B0702040204020203" pitchFamily="34" charset="0"/>
                <a:cs typeface="Segoe UI Semibold" panose="020B0702040204020203" pitchFamily="34" charset="0"/>
              </a:rPr>
              <a:t> Host</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11F862FF-4AEE-0988-CFCD-84064B1E6CF6}"/>
              </a:ext>
            </a:extLst>
          </p:cNvPr>
          <p:cNvSpPr>
            <a:spLocks noGrp="1"/>
          </p:cNvSpPr>
          <p:nvPr>
            <p:ph type="body" sz="quarter" idx="11"/>
          </p:nvPr>
        </p:nvSpPr>
        <p:spPr>
          <a:xfrm>
            <a:off x="4356100" y="2309811"/>
            <a:ext cx="7253288" cy="3414583"/>
          </a:xfrm>
        </p:spPr>
        <p:txBody>
          <a:bodyPr anchor="t">
            <a:normAutofit/>
          </a:bodyPr>
          <a:lstStyle>
            <a:lvl1pPr marL="231775" indent="-231775">
              <a:spcAft>
                <a:spcPts val="600"/>
              </a:spcAft>
              <a:buFont typeface="Wingdings" panose="05000000000000000000" pitchFamily="2" charset="2"/>
              <a:buChar char=""/>
              <a:defRPr/>
            </a:lvl1pPr>
          </a:lstStyle>
          <a:p>
            <a:pPr lvl="1"/>
            <a:r>
              <a:rPr lang="tr-TR" sz="2200" dirty="0">
                <a:latin typeface="Segoe UI" panose="020B0502040204020203" pitchFamily="34" charset="0"/>
                <a:cs typeface="Segoe UI" panose="020B0502040204020203" pitchFamily="34" charset="0"/>
              </a:rPr>
              <a:t>Azure </a:t>
            </a:r>
            <a:r>
              <a:rPr lang="tr-TR" sz="2200" dirty="0" err="1">
                <a:latin typeface="Segoe UI" panose="020B0502040204020203" pitchFamily="34" charset="0"/>
                <a:cs typeface="Segoe UI" panose="020B0502040204020203" pitchFamily="34" charset="0"/>
              </a:rPr>
              <a:t>VM'lerinizi</a:t>
            </a:r>
            <a:r>
              <a:rPr lang="tr-TR" sz="2200" dirty="0">
                <a:latin typeface="Segoe UI" panose="020B0502040204020203" pitchFamily="34" charset="0"/>
                <a:cs typeface="Segoe UI" panose="020B0502040204020203" pitchFamily="34" charset="0"/>
              </a:rPr>
              <a:t> çalıştıran sunucu altyapısı üzerinde denetim ve görünürlük sağlar</a:t>
            </a:r>
          </a:p>
          <a:p>
            <a:pPr lvl="1"/>
            <a:r>
              <a:rPr lang="tr-TR" sz="2200" dirty="0">
                <a:latin typeface="Segoe UI" panose="020B0502040204020203" pitchFamily="34" charset="0"/>
                <a:cs typeface="Segoe UI" panose="020B0502040204020203" pitchFamily="34" charset="0"/>
              </a:rPr>
              <a:t>İş yüklerinizi ayrılmış bir sunucuda dağıtarak uyumluluk gereksinimlerinin karşılanmasına yardımcı olur</a:t>
            </a:r>
          </a:p>
          <a:p>
            <a:pPr lvl="1"/>
            <a:r>
              <a:rPr lang="tr-TR" sz="2200" dirty="0">
                <a:latin typeface="Segoe UI" panose="020B0502040204020203" pitchFamily="34" charset="0"/>
                <a:cs typeface="Segoe UI" panose="020B0502040204020203" pitchFamily="34" charset="0"/>
              </a:rPr>
              <a:t>İhtiyacınız olan işlemci sayısı, VM serileri ve VM boyutlarıyla Ayrılmış Konak </a:t>
            </a:r>
            <a:r>
              <a:rPr lang="tr-TR" sz="2200" dirty="0" err="1">
                <a:latin typeface="Segoe UI" panose="020B0502040204020203" pitchFamily="34" charset="0"/>
                <a:cs typeface="Segoe UI" panose="020B0502040204020203" pitchFamily="34" charset="0"/>
              </a:rPr>
              <a:t>SKU'larına</a:t>
            </a:r>
            <a:r>
              <a:rPr lang="tr-TR" sz="2200" dirty="0">
                <a:latin typeface="Segoe UI" panose="020B0502040204020203" pitchFamily="34" charset="0"/>
                <a:cs typeface="Segoe UI" panose="020B0502040204020203" pitchFamily="34" charset="0"/>
              </a:rPr>
              <a:t> sahiptir</a:t>
            </a:r>
          </a:p>
          <a:p>
            <a:pPr lvl="1"/>
            <a:r>
              <a:rPr lang="tr-TR" dirty="0"/>
              <a:t>Windows Server ve SQL Server için yalnızca Azure'da yararlanabileceğiniz fiyatlar ve avantajlar sunar</a:t>
            </a:r>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F07A5938-E39F-4C69-417B-1E11564A34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0" name="Resim 9" descr="grafik, grafik tasarım, yazı tipi, ekran görüntüsü içeren bir resim&#10;&#10;Yapay zeka tarafından oluşturulan içerik yanlış olabilir.">
            <a:extLst>
              <a:ext uri="{FF2B5EF4-FFF2-40B4-BE49-F238E27FC236}">
                <a16:creationId xmlns:a16="http://schemas.microsoft.com/office/drawing/2014/main" id="{4A42CBC7-9673-102E-4DD6-2782195952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BB58CA4B-CB12-1440-2334-114379CDAF0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2339862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A8D43-2521-35BA-9F52-621E49B60584}"/>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F7435D2B-51E9-09C7-D2C2-0735DFC67245}"/>
              </a:ext>
            </a:extLst>
          </p:cNvPr>
          <p:cNvSpPr>
            <a:spLocks noGrp="1"/>
          </p:cNvSpPr>
          <p:nvPr>
            <p:ph type="title" hasCustomPrompt="1"/>
          </p:nvPr>
        </p:nvSpPr>
        <p:spPr>
          <a:xfrm>
            <a:off x="585216" y="2309812"/>
            <a:ext cx="3182027" cy="1119188"/>
          </a:xfrm>
        </p:spPr>
        <p:txBody>
          <a:bodyPr anchor="t">
            <a:normAutofit fontScale="90000"/>
          </a:bodyPr>
          <a:lstStyle>
            <a:lvl1pPr>
              <a:defRPr>
                <a:solidFill>
                  <a:schemeClr val="tx1"/>
                </a:solidFill>
              </a:defRPr>
            </a:lvl1pPr>
          </a:lstStyle>
          <a:p>
            <a:r>
              <a:rPr lang="en-US" dirty="0">
                <a:latin typeface="Segoe UI Semibold" panose="020B0702040204020203" pitchFamily="34" charset="0"/>
                <a:cs typeface="Segoe UI Semibold" panose="020B0702040204020203" pitchFamily="34" charset="0"/>
              </a:rPr>
              <a:t>Azure </a:t>
            </a:r>
            <a:r>
              <a:rPr lang="tr-TR" dirty="0" err="1">
                <a:latin typeface="Segoe UI Semibold" panose="020B0702040204020203" pitchFamily="34" charset="0"/>
                <a:cs typeface="Segoe UI Semibold" panose="020B0702040204020203" pitchFamily="34" charset="0"/>
              </a:rPr>
              <a:t>App</a:t>
            </a:r>
            <a:r>
              <a:rPr lang="tr-TR" dirty="0">
                <a:latin typeface="Segoe UI Semibold" panose="020B0702040204020203" pitchFamily="34" charset="0"/>
                <a:cs typeface="Segoe UI Semibold" panose="020B0702040204020203" pitchFamily="34" charset="0"/>
              </a:rPr>
              <a:t> Service</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3218D55C-8596-8528-A420-96B6D5D8010C}"/>
              </a:ext>
            </a:extLst>
          </p:cNvPr>
          <p:cNvSpPr>
            <a:spLocks noGrp="1"/>
          </p:cNvSpPr>
          <p:nvPr>
            <p:ph type="body" sz="quarter" idx="11"/>
          </p:nvPr>
        </p:nvSpPr>
        <p:spPr>
          <a:xfrm>
            <a:off x="4356100" y="2309812"/>
            <a:ext cx="7253288" cy="3189114"/>
          </a:xfrm>
        </p:spPr>
        <p:txBody>
          <a:bodyPr anchor="t">
            <a:normAutofit/>
          </a:bodyPr>
          <a:lstStyle>
            <a:lvl1pPr marL="231775" indent="-231775">
              <a:spcAft>
                <a:spcPts val="600"/>
              </a:spcAft>
              <a:buFont typeface="Wingdings" panose="05000000000000000000" pitchFamily="2" charset="2"/>
              <a:buChar char=""/>
              <a:defRPr/>
            </a:lvl1pPr>
          </a:lstStyle>
          <a:p>
            <a:pPr lvl="1"/>
            <a:r>
              <a:rPr lang="tr-TR" sz="2200" dirty="0">
                <a:latin typeface="Segoe UI" panose="020B0502040204020203" pitchFamily="34" charset="0"/>
                <a:cs typeface="Segoe UI" panose="020B0502040204020203" pitchFamily="34" charset="0"/>
              </a:rPr>
              <a:t>Dağıtımı ve ölçeklendirmeyi otomatikleştirin</a:t>
            </a:r>
          </a:p>
          <a:p>
            <a:pPr lvl="1"/>
            <a:r>
              <a:rPr lang="tr-TR" sz="2200" dirty="0">
                <a:latin typeface="Segoe UI" panose="020B0502040204020203" pitchFamily="34" charset="0"/>
                <a:cs typeface="Segoe UI" panose="020B0502040204020203" pitchFamily="34" charset="0"/>
              </a:rPr>
              <a:t>Yüksek kullanılabilirlik ve dayanıklılık elde edin</a:t>
            </a:r>
          </a:p>
          <a:p>
            <a:pPr lvl="1"/>
            <a:r>
              <a:rPr lang="tr-TR" sz="2200" dirty="0">
                <a:latin typeface="Segoe UI" panose="020B0502040204020203" pitchFamily="34" charset="0"/>
                <a:cs typeface="Segoe UI" panose="020B0502040204020203" pitchFamily="34" charset="0"/>
              </a:rPr>
              <a:t>Sıfır Güven ilkelerini benimseyin</a:t>
            </a:r>
          </a:p>
          <a:p>
            <a:pPr lvl="1"/>
            <a:r>
              <a:rPr lang="tr-TR" sz="2200" dirty="0">
                <a:latin typeface="Segoe UI" panose="020B0502040204020203" pitchFamily="34" charset="0"/>
                <a:cs typeface="Segoe UI" panose="020B0502040204020203" pitchFamily="34" charset="0"/>
              </a:rPr>
              <a:t>Tercih ettiğiniz dillerde geliştirin</a:t>
            </a:r>
          </a:p>
          <a:p>
            <a:pPr lvl="1"/>
            <a:r>
              <a:rPr lang="tr-TR" sz="2200" dirty="0">
                <a:latin typeface="Segoe UI" panose="020B0502040204020203" pitchFamily="34" charset="0"/>
                <a:cs typeface="Segoe UI" panose="020B0502040204020203" pitchFamily="34" charset="0"/>
              </a:rPr>
              <a:t>Azure </a:t>
            </a:r>
            <a:r>
              <a:rPr lang="tr-TR" sz="2200" dirty="0" err="1">
                <a:latin typeface="Segoe UI" panose="020B0502040204020203" pitchFamily="34" charset="0"/>
                <a:cs typeface="Segoe UI" panose="020B0502040204020203" pitchFamily="34" charset="0"/>
              </a:rPr>
              <a:t>App</a:t>
            </a:r>
            <a:r>
              <a:rPr lang="tr-TR" sz="2200" dirty="0">
                <a:latin typeface="Segoe UI" panose="020B0502040204020203" pitchFamily="34" charset="0"/>
                <a:cs typeface="Segoe UI" panose="020B0502040204020203" pitchFamily="34" charset="0"/>
              </a:rPr>
              <a:t> Service üzerinde WordPress siteleri oluşturun</a:t>
            </a:r>
          </a:p>
          <a:p>
            <a:pPr lvl="1"/>
            <a:r>
              <a:rPr lang="tr-TR" sz="2200" dirty="0">
                <a:latin typeface="Segoe UI" panose="020B0502040204020203" pitchFamily="34" charset="0"/>
                <a:cs typeface="Segoe UI" panose="020B0502040204020203" pitchFamily="34" charset="0"/>
              </a:rPr>
              <a:t>Tek kiracılı </a:t>
            </a:r>
            <a:r>
              <a:rPr lang="tr-TR" sz="2200" dirty="0" err="1">
                <a:latin typeface="Segoe UI" panose="020B0502040204020203" pitchFamily="34" charset="0"/>
                <a:cs typeface="Segoe UI" panose="020B0502040204020203" pitchFamily="34" charset="0"/>
              </a:rPr>
              <a:t>App</a:t>
            </a:r>
            <a:r>
              <a:rPr lang="tr-TR" sz="2200" dirty="0">
                <a:latin typeface="Segoe UI" panose="020B0502040204020203" pitchFamily="34" charset="0"/>
                <a:cs typeface="Segoe UI" panose="020B0502040204020203" pitchFamily="34" charset="0"/>
              </a:rPr>
              <a:t> Service Ortamları ile uygulamaları güvenli şekilde çalıştırın</a:t>
            </a:r>
          </a:p>
        </p:txBody>
      </p:sp>
      <p:pic>
        <p:nvPicPr>
          <p:cNvPr id="5" name="Grafik 4">
            <a:extLst>
              <a:ext uri="{FF2B5EF4-FFF2-40B4-BE49-F238E27FC236}">
                <a16:creationId xmlns:a16="http://schemas.microsoft.com/office/drawing/2014/main" id="{335B4606-2839-2612-E6DA-A8F4FB7F958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0" name="Resim 9" descr="grafik, grafik tasarım, yazı tipi, ekran görüntüsü içeren bir resim&#10;&#10;Yapay zeka tarafından oluşturulan içerik yanlış olabilir.">
            <a:extLst>
              <a:ext uri="{FF2B5EF4-FFF2-40B4-BE49-F238E27FC236}">
                <a16:creationId xmlns:a16="http://schemas.microsoft.com/office/drawing/2014/main" id="{44811C88-DE1E-4BA5-9C6B-7C7F699AC1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3F3C826A-2B31-852A-54A6-BD171525E19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1054008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23A53-48CA-2625-C6AD-50896AD65FAD}"/>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50F14FD7-E03D-B8A7-43AA-6045AB2E3520}"/>
              </a:ext>
            </a:extLst>
          </p:cNvPr>
          <p:cNvSpPr>
            <a:spLocks noGrp="1"/>
          </p:cNvSpPr>
          <p:nvPr>
            <p:ph type="title" hasCustomPrompt="1"/>
          </p:nvPr>
        </p:nvSpPr>
        <p:spPr>
          <a:xfrm>
            <a:off x="585216" y="2309812"/>
            <a:ext cx="3182027" cy="1767840"/>
          </a:xfrm>
        </p:spPr>
        <p:txBody>
          <a:bodyPr anchor="t">
            <a:normAutofit fontScale="90000"/>
          </a:bodyPr>
          <a:lstStyle>
            <a:lvl1pPr>
              <a:defRPr>
                <a:solidFill>
                  <a:schemeClr val="tx1"/>
                </a:solidFill>
              </a:defRPr>
            </a:lvl1pPr>
          </a:lstStyle>
          <a:p>
            <a:r>
              <a:rPr lang="en-US" dirty="0">
                <a:latin typeface="Segoe UI Semibold" panose="020B0702040204020203" pitchFamily="34" charset="0"/>
                <a:cs typeface="Segoe UI Semibold" panose="020B0702040204020203" pitchFamily="34" charset="0"/>
              </a:rPr>
              <a:t>Azure </a:t>
            </a:r>
            <a:r>
              <a:rPr lang="tr-TR" dirty="0" err="1">
                <a:latin typeface="Segoe UI Semibold" panose="020B0702040204020203" pitchFamily="34" charset="0"/>
                <a:cs typeface="Segoe UI Semibold" panose="020B0702040204020203" pitchFamily="34" charset="0"/>
              </a:rPr>
              <a:t>Container</a:t>
            </a:r>
            <a:r>
              <a:rPr lang="tr-TR" dirty="0">
                <a:latin typeface="Segoe UI Semibold" panose="020B0702040204020203" pitchFamily="34" charset="0"/>
                <a:cs typeface="Segoe UI Semibold" panose="020B0702040204020203" pitchFamily="34" charset="0"/>
              </a:rPr>
              <a:t> </a:t>
            </a:r>
            <a:r>
              <a:rPr lang="tr-TR" dirty="0" err="1">
                <a:latin typeface="Segoe UI Semibold" panose="020B0702040204020203" pitchFamily="34" charset="0"/>
                <a:cs typeface="Segoe UI Semibold" panose="020B0702040204020203" pitchFamily="34" charset="0"/>
              </a:rPr>
              <a:t>Apps</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1F7D2E55-673B-69A8-7C7A-81913625B69D}"/>
              </a:ext>
            </a:extLst>
          </p:cNvPr>
          <p:cNvSpPr>
            <a:spLocks noGrp="1"/>
          </p:cNvSpPr>
          <p:nvPr>
            <p:ph type="body" sz="quarter" idx="11"/>
          </p:nvPr>
        </p:nvSpPr>
        <p:spPr>
          <a:xfrm>
            <a:off x="4356100" y="2309811"/>
            <a:ext cx="7253288" cy="3452161"/>
          </a:xfrm>
        </p:spPr>
        <p:txBody>
          <a:bodyPr anchor="t">
            <a:normAutofit/>
          </a:bodyPr>
          <a:lstStyle>
            <a:lvl1pPr marL="231775" indent="-231775">
              <a:spcAft>
                <a:spcPts val="600"/>
              </a:spcAft>
              <a:buFont typeface="Wingdings" panose="05000000000000000000" pitchFamily="2" charset="2"/>
              <a:buChar char=""/>
              <a:defRPr/>
            </a:lvl1pPr>
          </a:lstStyle>
          <a:p>
            <a:pPr lvl="1"/>
            <a:r>
              <a:rPr lang="tr-TR" sz="2200" dirty="0">
                <a:latin typeface="Segoe UI" panose="020B0502040204020203" pitchFamily="34" charset="0"/>
                <a:cs typeface="Segoe UI" panose="020B0502040204020203" pitchFamily="34" charset="0"/>
              </a:rPr>
              <a:t>Uygulamaları isteğe bağlı olarak ölçeklendirin</a:t>
            </a:r>
          </a:p>
          <a:p>
            <a:pPr lvl="1"/>
            <a:r>
              <a:rPr lang="tr-TR" sz="2200" dirty="0">
                <a:latin typeface="Segoe UI" panose="020B0502040204020203" pitchFamily="34" charset="0"/>
                <a:cs typeface="Segoe UI" panose="020B0502040204020203" pitchFamily="34" charset="0"/>
              </a:rPr>
              <a:t>Gelişmiş ağ iletişimi</a:t>
            </a:r>
          </a:p>
          <a:p>
            <a:pPr lvl="1"/>
            <a:r>
              <a:rPr lang="tr-TR" sz="2200" dirty="0">
                <a:latin typeface="Segoe UI" panose="020B0502040204020203" pitchFamily="34" charset="0"/>
                <a:cs typeface="Segoe UI" panose="020B0502040204020203" pitchFamily="34" charset="0"/>
              </a:rPr>
              <a:t>Gelişmiş güvenlik ve idare</a:t>
            </a:r>
          </a:p>
          <a:p>
            <a:pPr lvl="1"/>
            <a:r>
              <a:rPr lang="tr-TR" sz="2200" dirty="0">
                <a:latin typeface="Segoe UI" panose="020B0502040204020203" pitchFamily="34" charset="0"/>
                <a:cs typeface="Segoe UI" panose="020B0502040204020203" pitchFamily="34" charset="0"/>
              </a:rPr>
              <a:t>Açık kaynak temel ve eklentiler</a:t>
            </a:r>
          </a:p>
          <a:p>
            <a:pPr lvl="1"/>
            <a:r>
              <a:rPr lang="tr-TR" sz="2200" dirty="0">
                <a:latin typeface="Segoe UI" panose="020B0502040204020203" pitchFamily="34" charset="0"/>
                <a:cs typeface="Segoe UI" panose="020B0502040204020203" pitchFamily="34" charset="0"/>
              </a:rPr>
              <a:t>İstediğiniz yerde dağıtın</a:t>
            </a:r>
          </a:p>
        </p:txBody>
      </p:sp>
      <p:pic>
        <p:nvPicPr>
          <p:cNvPr id="5" name="Grafik 4">
            <a:extLst>
              <a:ext uri="{FF2B5EF4-FFF2-40B4-BE49-F238E27FC236}">
                <a16:creationId xmlns:a16="http://schemas.microsoft.com/office/drawing/2014/main" id="{DB83792F-689A-79E7-BBBC-9AEE84D733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0" name="Resim 9" descr="grafik, grafik tasarım, yazı tipi, ekran görüntüsü içeren bir resim&#10;&#10;Yapay zeka tarafından oluşturulan içerik yanlış olabilir.">
            <a:extLst>
              <a:ext uri="{FF2B5EF4-FFF2-40B4-BE49-F238E27FC236}">
                <a16:creationId xmlns:a16="http://schemas.microsoft.com/office/drawing/2014/main" id="{E10FE24C-124C-83AF-7727-77B2CE7D05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F7EF0219-9711-9CFF-EF94-933D73F8CD9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1255736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1018B-DE6F-0F25-9BED-001385812BDC}"/>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5F116BA1-108B-C52C-642F-945034EA96C8}"/>
              </a:ext>
            </a:extLst>
          </p:cNvPr>
          <p:cNvSpPr>
            <a:spLocks noGrp="1"/>
          </p:cNvSpPr>
          <p:nvPr>
            <p:ph type="title" hasCustomPrompt="1"/>
          </p:nvPr>
        </p:nvSpPr>
        <p:spPr>
          <a:xfrm>
            <a:off x="585216" y="2309812"/>
            <a:ext cx="3182027" cy="1767840"/>
          </a:xfrm>
        </p:spPr>
        <p:txBody>
          <a:bodyPr anchor="t">
            <a:normAutofit fontScale="90000"/>
          </a:bodyPr>
          <a:lstStyle>
            <a:lvl1pPr>
              <a:defRPr>
                <a:solidFill>
                  <a:schemeClr val="tx1"/>
                </a:solidFill>
              </a:defRPr>
            </a:lvl1pPr>
          </a:lstStyle>
          <a:p>
            <a:r>
              <a:rPr lang="en-US" dirty="0">
                <a:latin typeface="Segoe UI Semibold" panose="020B0702040204020203" pitchFamily="34" charset="0"/>
                <a:cs typeface="Segoe UI Semibold" panose="020B0702040204020203" pitchFamily="34" charset="0"/>
              </a:rPr>
              <a:t>Azure </a:t>
            </a:r>
            <a:r>
              <a:rPr lang="tr-TR" dirty="0" err="1">
                <a:latin typeface="Segoe UI Semibold" panose="020B0702040204020203" pitchFamily="34" charset="0"/>
                <a:cs typeface="Segoe UI Semibold" panose="020B0702040204020203" pitchFamily="34" charset="0"/>
              </a:rPr>
              <a:t>Kubernetes</a:t>
            </a:r>
            <a:r>
              <a:rPr lang="tr-TR" dirty="0">
                <a:latin typeface="Segoe UI Semibold" panose="020B0702040204020203" pitchFamily="34" charset="0"/>
                <a:cs typeface="Segoe UI Semibold" panose="020B0702040204020203" pitchFamily="34" charset="0"/>
              </a:rPr>
              <a:t> Service</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3743BD7E-2432-1D34-D6E7-B49D82F224C3}"/>
              </a:ext>
            </a:extLst>
          </p:cNvPr>
          <p:cNvSpPr>
            <a:spLocks noGrp="1"/>
          </p:cNvSpPr>
          <p:nvPr>
            <p:ph type="body" sz="quarter" idx="11"/>
          </p:nvPr>
        </p:nvSpPr>
        <p:spPr>
          <a:xfrm>
            <a:off x="4356100" y="2309812"/>
            <a:ext cx="7253288" cy="3264270"/>
          </a:xfrm>
        </p:spPr>
        <p:txBody>
          <a:bodyPr anchor="t">
            <a:normAutofit/>
          </a:bodyPr>
          <a:lstStyle>
            <a:lvl1pPr marL="231775" indent="-231775">
              <a:spcAft>
                <a:spcPts val="600"/>
              </a:spcAft>
              <a:buFont typeface="Wingdings" panose="05000000000000000000" pitchFamily="2" charset="2"/>
              <a:buChar char=""/>
              <a:defRPr/>
            </a:lvl1pPr>
          </a:lstStyle>
          <a:p>
            <a:pPr lvl="1"/>
            <a:r>
              <a:rPr lang="tr-TR" sz="2200" dirty="0">
                <a:latin typeface="Segoe UI" panose="020B0502040204020203" pitchFamily="34" charset="0"/>
                <a:cs typeface="Segoe UI" panose="020B0502040204020203" pitchFamily="34" charset="0"/>
              </a:rPr>
              <a:t>Basitleştirilmiş </a:t>
            </a:r>
            <a:r>
              <a:rPr lang="tr-TR" sz="2200" dirty="0" err="1">
                <a:latin typeface="Segoe UI" panose="020B0502040204020203" pitchFamily="34" charset="0"/>
                <a:cs typeface="Segoe UI" panose="020B0502040204020203" pitchFamily="34" charset="0"/>
              </a:rPr>
              <a:t>Kubernetes</a:t>
            </a:r>
            <a:r>
              <a:rPr lang="tr-TR" sz="2200" dirty="0">
                <a:latin typeface="Segoe UI" panose="020B0502040204020203" pitchFamily="34" charset="0"/>
                <a:cs typeface="Segoe UI" panose="020B0502040204020203" pitchFamily="34" charset="0"/>
              </a:rPr>
              <a:t> deneyimi</a:t>
            </a:r>
          </a:p>
          <a:p>
            <a:pPr lvl="1"/>
            <a:r>
              <a:rPr lang="tr-TR" sz="2200" dirty="0">
                <a:latin typeface="Segoe UI" panose="020B0502040204020203" pitchFamily="34" charset="0"/>
                <a:cs typeface="Segoe UI" panose="020B0502040204020203" pitchFamily="34" charset="0"/>
              </a:rPr>
              <a:t>Bütünleşik izleme ve günlük kaydı</a:t>
            </a:r>
          </a:p>
          <a:p>
            <a:pPr lvl="1"/>
            <a:r>
              <a:rPr lang="tr-TR" sz="2200" dirty="0">
                <a:latin typeface="Segoe UI" panose="020B0502040204020203" pitchFamily="34" charset="0"/>
                <a:cs typeface="Segoe UI" panose="020B0502040204020203" pitchFamily="34" charset="0"/>
              </a:rPr>
              <a:t>Gelişmiş güvenlik ve idare denetimleri</a:t>
            </a:r>
          </a:p>
          <a:p>
            <a:pPr lvl="1"/>
            <a:r>
              <a:rPr lang="sv-SE" sz="2200" dirty="0">
                <a:latin typeface="Segoe UI" panose="020B0502040204020203" pitchFamily="34" charset="0"/>
                <a:cs typeface="Segoe UI" panose="020B0502040204020203" pitchFamily="34" charset="0"/>
              </a:rPr>
              <a:t>Seçki olarak sunulan koddan buluta deneyimi</a:t>
            </a:r>
          </a:p>
          <a:p>
            <a:pPr lvl="1"/>
            <a:r>
              <a:rPr lang="tr-TR" sz="2200" dirty="0">
                <a:latin typeface="Segoe UI" panose="020B0502040204020203" pitchFamily="34" charset="0"/>
                <a:cs typeface="Segoe UI" panose="020B0502040204020203" pitchFamily="34" charset="0"/>
              </a:rPr>
              <a:t>Buluttan uca dağıtımlar</a:t>
            </a:r>
          </a:p>
          <a:p>
            <a:pPr lvl="1"/>
            <a:r>
              <a:rPr lang="tr-TR" sz="2200" dirty="0">
                <a:latin typeface="Segoe UI" panose="020B0502040204020203" pitchFamily="34" charset="0"/>
                <a:cs typeface="Segoe UI" panose="020B0502040204020203" pitchFamily="34" charset="0"/>
              </a:rPr>
              <a:t>Güvenli kapsayıcı tedarik zincirleri</a:t>
            </a:r>
          </a:p>
          <a:p>
            <a:pPr lvl="1"/>
            <a:r>
              <a:rPr lang="tr-TR" sz="2200" dirty="0">
                <a:latin typeface="Segoe UI" panose="020B0502040204020203" pitchFamily="34" charset="0"/>
                <a:cs typeface="Segoe UI" panose="020B0502040204020203" pitchFamily="34" charset="0"/>
              </a:rPr>
              <a:t>Gelişmiş konteyner ağ mimarisi</a:t>
            </a:r>
          </a:p>
          <a:p>
            <a:pPr lvl="1"/>
            <a:r>
              <a:rPr lang="tr-TR" sz="2200" dirty="0">
                <a:latin typeface="Segoe UI" panose="020B0502040204020203" pitchFamily="34" charset="0"/>
                <a:cs typeface="Segoe UI" panose="020B0502040204020203" pitchFamily="34" charset="0"/>
              </a:rPr>
              <a:t>Çok kümeli yönetim</a:t>
            </a:r>
          </a:p>
        </p:txBody>
      </p:sp>
      <p:pic>
        <p:nvPicPr>
          <p:cNvPr id="5" name="Grafik 4">
            <a:extLst>
              <a:ext uri="{FF2B5EF4-FFF2-40B4-BE49-F238E27FC236}">
                <a16:creationId xmlns:a16="http://schemas.microsoft.com/office/drawing/2014/main" id="{9C6DADAA-7435-4686-DA67-790AC541AB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0" name="Resim 9" descr="grafik, grafik tasarım, yazı tipi, ekran görüntüsü içeren bir resim&#10;&#10;Yapay zeka tarafından oluşturulan içerik yanlış olabilir.">
            <a:extLst>
              <a:ext uri="{FF2B5EF4-FFF2-40B4-BE49-F238E27FC236}">
                <a16:creationId xmlns:a16="http://schemas.microsoft.com/office/drawing/2014/main" id="{A0FAA4DC-0CE6-838E-7F5F-1EF1E79643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D699CEEE-3BE2-32C7-C6DB-3A16AE4A59B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383608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5EAF8-4850-854D-17AF-0E6847F3782F}"/>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CA39F320-DA7D-310D-E04C-2F4BF0CB171E}"/>
              </a:ext>
            </a:extLst>
          </p:cNvPr>
          <p:cNvSpPr>
            <a:spLocks noGrp="1"/>
          </p:cNvSpPr>
          <p:nvPr>
            <p:ph type="title" hasCustomPrompt="1"/>
          </p:nvPr>
        </p:nvSpPr>
        <p:spPr>
          <a:xfrm>
            <a:off x="585216" y="2309812"/>
            <a:ext cx="3182027" cy="1767840"/>
          </a:xfrm>
        </p:spPr>
        <p:txBody>
          <a:bodyPr anchor="t">
            <a:normAutofit/>
          </a:bodyPr>
          <a:lstStyle>
            <a:lvl1pPr>
              <a:defRPr>
                <a:solidFill>
                  <a:schemeClr val="tx1"/>
                </a:solidFill>
              </a:defRPr>
            </a:lvl1pPr>
          </a:lstStyle>
          <a:p>
            <a:r>
              <a:rPr lang="en-US" dirty="0">
                <a:latin typeface="Segoe UI Semibold" panose="020B0702040204020203" pitchFamily="34" charset="0"/>
                <a:cs typeface="Segoe UI Semibold" panose="020B0702040204020203" pitchFamily="34" charset="0"/>
              </a:rPr>
              <a:t>Azure </a:t>
            </a:r>
            <a:r>
              <a:rPr lang="tr-TR" dirty="0" err="1">
                <a:latin typeface="Segoe UI Semibold" panose="020B0702040204020203" pitchFamily="34" charset="0"/>
                <a:cs typeface="Segoe UI Semibold" panose="020B0702040204020203" pitchFamily="34" charset="0"/>
              </a:rPr>
              <a:t>Arc</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02EEEB59-B85A-3C21-DEF3-ABFFD95F704A}"/>
              </a:ext>
            </a:extLst>
          </p:cNvPr>
          <p:cNvSpPr>
            <a:spLocks noGrp="1"/>
          </p:cNvSpPr>
          <p:nvPr>
            <p:ph type="body" sz="quarter" idx="11"/>
          </p:nvPr>
        </p:nvSpPr>
        <p:spPr>
          <a:xfrm>
            <a:off x="4356100" y="2309812"/>
            <a:ext cx="7253288" cy="3264270"/>
          </a:xfrm>
        </p:spPr>
        <p:txBody>
          <a:bodyPr anchor="t">
            <a:normAutofit/>
          </a:bodyPr>
          <a:lstStyle>
            <a:lvl1pPr marL="231775" indent="-231775">
              <a:spcAft>
                <a:spcPts val="600"/>
              </a:spcAft>
              <a:buFont typeface="Wingdings" panose="05000000000000000000" pitchFamily="2" charset="2"/>
              <a:buChar char=""/>
              <a:defRPr/>
            </a:lvl1pPr>
          </a:lstStyle>
          <a:p>
            <a:pPr lvl="1"/>
            <a:r>
              <a:rPr lang="tr-TR" sz="2200" dirty="0">
                <a:latin typeface="Segoe UI" panose="020B0502040204020203" pitchFamily="34" charset="0"/>
                <a:cs typeface="Segoe UI" panose="020B0502040204020203" pitchFamily="34" charset="0"/>
              </a:rPr>
              <a:t>Tek merkezden yönetim</a:t>
            </a:r>
          </a:p>
          <a:p>
            <a:pPr lvl="1"/>
            <a:r>
              <a:rPr lang="tr-TR" sz="2200" dirty="0">
                <a:latin typeface="Segoe UI" panose="020B0502040204020203" pitchFamily="34" charset="0"/>
                <a:cs typeface="Segoe UI" panose="020B0502040204020203" pitchFamily="34" charset="0"/>
              </a:rPr>
              <a:t>On-</a:t>
            </a:r>
            <a:r>
              <a:rPr lang="tr-TR" sz="2200" dirty="0" err="1">
                <a:latin typeface="Segoe UI" panose="020B0502040204020203" pitchFamily="34" charset="0"/>
                <a:cs typeface="Segoe UI" panose="020B0502040204020203" pitchFamily="34" charset="0"/>
              </a:rPr>
              <a:t>prem</a:t>
            </a:r>
            <a:r>
              <a:rPr lang="tr-TR" sz="2200" dirty="0">
                <a:latin typeface="Segoe UI" panose="020B0502040204020203" pitchFamily="34" charset="0"/>
                <a:cs typeface="Segoe UI" panose="020B0502040204020203" pitchFamily="34" charset="0"/>
              </a:rPr>
              <a:t> &amp; </a:t>
            </a:r>
            <a:r>
              <a:rPr lang="tr-TR" sz="2200" dirty="0" err="1">
                <a:latin typeface="Segoe UI" panose="020B0502040204020203" pitchFamily="34" charset="0"/>
                <a:cs typeface="Segoe UI" panose="020B0502040204020203" pitchFamily="34" charset="0"/>
              </a:rPr>
              <a:t>multi-cloud</a:t>
            </a:r>
            <a:r>
              <a:rPr lang="tr-TR" sz="2200" dirty="0">
                <a:latin typeface="Segoe UI" panose="020B0502040204020203" pitchFamily="34" charset="0"/>
                <a:cs typeface="Segoe UI" panose="020B0502040204020203" pitchFamily="34" charset="0"/>
              </a:rPr>
              <a:t> desteği</a:t>
            </a:r>
          </a:p>
          <a:p>
            <a:pPr lvl="1"/>
            <a:r>
              <a:rPr lang="tr-TR" sz="2200" dirty="0" err="1">
                <a:latin typeface="Segoe UI" panose="020B0502040204020203" pitchFamily="34" charset="0"/>
                <a:cs typeface="Segoe UI" panose="020B0502040204020203" pitchFamily="34" charset="0"/>
              </a:rPr>
              <a:t>Policy</a:t>
            </a:r>
            <a:r>
              <a:rPr lang="tr-TR" sz="2200" dirty="0">
                <a:latin typeface="Segoe UI" panose="020B0502040204020203" pitchFamily="34" charset="0"/>
                <a:cs typeface="Segoe UI" panose="020B0502040204020203" pitchFamily="34" charset="0"/>
              </a:rPr>
              <a:t> &amp; </a:t>
            </a:r>
            <a:r>
              <a:rPr lang="tr-TR" sz="2200" dirty="0" err="1">
                <a:latin typeface="Segoe UI" panose="020B0502040204020203" pitchFamily="34" charset="0"/>
                <a:cs typeface="Segoe UI" panose="020B0502040204020203" pitchFamily="34" charset="0"/>
              </a:rPr>
              <a:t>governance</a:t>
            </a:r>
            <a:endParaRPr lang="tr-TR" sz="2200" dirty="0">
              <a:latin typeface="Segoe UI" panose="020B0502040204020203" pitchFamily="34" charset="0"/>
              <a:cs typeface="Segoe UI" panose="020B0502040204020203" pitchFamily="34" charset="0"/>
            </a:endParaRPr>
          </a:p>
          <a:p>
            <a:pPr lvl="1"/>
            <a:r>
              <a:rPr lang="tr-TR" sz="2200" dirty="0">
                <a:latin typeface="Segoe UI" panose="020B0502040204020203" pitchFamily="34" charset="0"/>
                <a:cs typeface="Segoe UI" panose="020B0502040204020203" pitchFamily="34" charset="0"/>
              </a:rPr>
              <a:t>Güvenlik entegrasyonu</a:t>
            </a:r>
          </a:p>
          <a:p>
            <a:pPr lvl="1"/>
            <a:r>
              <a:rPr lang="tr-TR" sz="2200" dirty="0">
                <a:latin typeface="Segoe UI" panose="020B0502040204020203" pitchFamily="34" charset="0"/>
                <a:cs typeface="Segoe UI" panose="020B0502040204020203" pitchFamily="34" charset="0"/>
              </a:rPr>
              <a:t>Envanter &amp; izleme</a:t>
            </a:r>
          </a:p>
          <a:p>
            <a:pPr lvl="1"/>
            <a:r>
              <a:rPr lang="tr-TR" sz="2200" dirty="0">
                <a:latin typeface="Segoe UI" panose="020B0502040204020203" pitchFamily="34" charset="0"/>
                <a:cs typeface="Segoe UI" panose="020B0502040204020203" pitchFamily="34" charset="0"/>
              </a:rPr>
              <a:t>Güncelleme/</a:t>
            </a:r>
            <a:r>
              <a:rPr lang="tr-TR" sz="2200" dirty="0" err="1">
                <a:latin typeface="Segoe UI" panose="020B0502040204020203" pitchFamily="34" charset="0"/>
                <a:cs typeface="Segoe UI" panose="020B0502040204020203" pitchFamily="34" charset="0"/>
              </a:rPr>
              <a:t>konfig</a:t>
            </a:r>
            <a:r>
              <a:rPr lang="tr-TR" sz="2200" dirty="0">
                <a:latin typeface="Segoe UI" panose="020B0502040204020203" pitchFamily="34" charset="0"/>
                <a:cs typeface="Segoe UI" panose="020B0502040204020203" pitchFamily="34" charset="0"/>
              </a:rPr>
              <a:t> yönetimi</a:t>
            </a:r>
          </a:p>
          <a:p>
            <a:pPr lvl="1"/>
            <a:r>
              <a:rPr lang="tr-TR" sz="2200" dirty="0" err="1">
                <a:latin typeface="Segoe UI" panose="020B0502040204020203" pitchFamily="34" charset="0"/>
                <a:cs typeface="Segoe UI" panose="020B0502040204020203" pitchFamily="34" charset="0"/>
              </a:rPr>
              <a:t>Arc-enabled</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Kubernetes</a:t>
            </a:r>
            <a:endParaRPr lang="tr-TR" sz="2200" dirty="0">
              <a:latin typeface="Segoe UI" panose="020B0502040204020203" pitchFamily="34" charset="0"/>
              <a:cs typeface="Segoe UI" panose="020B0502040204020203" pitchFamily="34" charset="0"/>
            </a:endParaRPr>
          </a:p>
          <a:p>
            <a:pPr lvl="1"/>
            <a:r>
              <a:rPr lang="tr-TR" sz="2200" dirty="0" err="1">
                <a:latin typeface="Segoe UI" panose="020B0502040204020203" pitchFamily="34" charset="0"/>
                <a:cs typeface="Segoe UI" panose="020B0502040204020203" pitchFamily="34" charset="0"/>
              </a:rPr>
              <a:t>Arc-enabled</a:t>
            </a:r>
            <a:r>
              <a:rPr lang="tr-TR" sz="2200" dirty="0">
                <a:latin typeface="Segoe UI" panose="020B0502040204020203" pitchFamily="34" charset="0"/>
                <a:cs typeface="Segoe UI" panose="020B0502040204020203" pitchFamily="34" charset="0"/>
              </a:rPr>
              <a:t> data </a:t>
            </a:r>
            <a:r>
              <a:rPr lang="tr-TR" sz="2200" dirty="0" err="1">
                <a:latin typeface="Segoe UI" panose="020B0502040204020203" pitchFamily="34" charset="0"/>
                <a:cs typeface="Segoe UI" panose="020B0502040204020203" pitchFamily="34" charset="0"/>
              </a:rPr>
              <a:t>services</a:t>
            </a:r>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E0C2D75E-1000-73BB-F0F6-BC6A309B5E9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0" name="Resim 9" descr="grafik, grafik tasarım, yazı tipi, ekran görüntüsü içeren bir resim&#10;&#10;Yapay zeka tarafından oluşturulan içerik yanlış olabilir.">
            <a:extLst>
              <a:ext uri="{FF2B5EF4-FFF2-40B4-BE49-F238E27FC236}">
                <a16:creationId xmlns:a16="http://schemas.microsoft.com/office/drawing/2014/main" id="{FF76FBB1-0D02-4B9F-EC51-03DF7BE822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EF2DDCC6-1CBD-2856-8967-C4AA94FF3FA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3316370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E2CCE-7DDD-4B3F-693E-CF48823EEF4E}"/>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E9AFBA65-A8D6-5CAF-3D47-49F1B5AA4A61}"/>
              </a:ext>
            </a:extLst>
          </p:cNvPr>
          <p:cNvSpPr>
            <a:spLocks noGrp="1"/>
          </p:cNvSpPr>
          <p:nvPr>
            <p:ph type="title" hasCustomPrompt="1"/>
          </p:nvPr>
        </p:nvSpPr>
        <p:spPr>
          <a:xfrm>
            <a:off x="585216" y="2309812"/>
            <a:ext cx="3182027" cy="1119188"/>
          </a:xfrm>
        </p:spPr>
        <p:txBody>
          <a:bodyPr anchor="t">
            <a:normAutofit fontScale="90000"/>
          </a:bodyPr>
          <a:lstStyle>
            <a:lvl1pPr>
              <a:defRPr>
                <a:solidFill>
                  <a:schemeClr val="tx1"/>
                </a:solidFill>
              </a:defRPr>
            </a:lvl1pPr>
          </a:lstStyle>
          <a:p>
            <a:r>
              <a:rPr lang="en-US" dirty="0">
                <a:latin typeface="Segoe UI Semibold" panose="020B0702040204020203" pitchFamily="34" charset="0"/>
                <a:cs typeface="Segoe UI Semibold" panose="020B0702040204020203" pitchFamily="34" charset="0"/>
              </a:rPr>
              <a:t>Azure </a:t>
            </a:r>
            <a:r>
              <a:rPr lang="tr-TR" dirty="0" err="1">
                <a:latin typeface="Segoe UI Semibold" panose="020B0702040204020203" pitchFamily="34" charset="0"/>
                <a:cs typeface="Segoe UI Semibold" panose="020B0702040204020203" pitchFamily="34" charset="0"/>
              </a:rPr>
              <a:t>DevOps</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C0E66420-D9D9-04D7-FF09-8FBC7254F85E}"/>
              </a:ext>
            </a:extLst>
          </p:cNvPr>
          <p:cNvSpPr>
            <a:spLocks noGrp="1"/>
          </p:cNvSpPr>
          <p:nvPr>
            <p:ph type="body" sz="quarter" idx="11"/>
          </p:nvPr>
        </p:nvSpPr>
        <p:spPr>
          <a:xfrm>
            <a:off x="4356100" y="2309811"/>
            <a:ext cx="7253288" cy="2919413"/>
          </a:xfrm>
        </p:spPr>
        <p:txBody>
          <a:bodyPr anchor="t">
            <a:normAutofit/>
          </a:bodyPr>
          <a:lstStyle>
            <a:lvl1pPr marL="231775" indent="-231775">
              <a:spcAft>
                <a:spcPts val="600"/>
              </a:spcAft>
              <a:buFont typeface="Wingdings" panose="05000000000000000000" pitchFamily="2" charset="2"/>
              <a:buChar char=""/>
              <a:defRPr/>
            </a:lvl1pPr>
          </a:lstStyle>
          <a:p>
            <a:pPr lvl="1"/>
            <a:r>
              <a:rPr lang="tr-TR" sz="2200" dirty="0">
                <a:latin typeface="Segoe UI" panose="020B0502040204020203" pitchFamily="34" charset="0"/>
                <a:cs typeface="Segoe UI" panose="020B0502040204020203" pitchFamily="34" charset="0"/>
              </a:rPr>
              <a:t>Azure </a:t>
            </a:r>
            <a:r>
              <a:rPr lang="tr-TR" sz="2200" dirty="0" err="1">
                <a:latin typeface="Segoe UI" panose="020B0502040204020203" pitchFamily="34" charset="0"/>
                <a:cs typeface="Segoe UI" panose="020B0502040204020203" pitchFamily="34" charset="0"/>
              </a:rPr>
              <a:t>Repos</a:t>
            </a:r>
            <a:endParaRPr lang="tr-TR" sz="2200" dirty="0">
              <a:latin typeface="Segoe UI" panose="020B0502040204020203" pitchFamily="34" charset="0"/>
              <a:cs typeface="Segoe UI" panose="020B0502040204020203" pitchFamily="34" charset="0"/>
            </a:endParaRPr>
          </a:p>
          <a:p>
            <a:pPr lvl="1"/>
            <a:r>
              <a:rPr lang="tr-TR" sz="2200" dirty="0">
                <a:latin typeface="Segoe UI" panose="020B0502040204020203" pitchFamily="34" charset="0"/>
                <a:cs typeface="Segoe UI" panose="020B0502040204020203" pitchFamily="34" charset="0"/>
              </a:rPr>
              <a:t>Azure </a:t>
            </a:r>
            <a:r>
              <a:rPr lang="tr-TR" sz="2200" dirty="0" err="1">
                <a:latin typeface="Segoe UI" panose="020B0502040204020203" pitchFamily="34" charset="0"/>
                <a:cs typeface="Segoe UI" panose="020B0502040204020203" pitchFamily="34" charset="0"/>
              </a:rPr>
              <a:t>Boards</a:t>
            </a:r>
            <a:endParaRPr lang="tr-TR" sz="2200" dirty="0">
              <a:latin typeface="Segoe UI" panose="020B0502040204020203" pitchFamily="34" charset="0"/>
              <a:cs typeface="Segoe UI" panose="020B0502040204020203" pitchFamily="34" charset="0"/>
            </a:endParaRPr>
          </a:p>
          <a:p>
            <a:pPr lvl="1"/>
            <a:r>
              <a:rPr lang="tr-TR" sz="2200" dirty="0">
                <a:latin typeface="Segoe UI" panose="020B0502040204020203" pitchFamily="34" charset="0"/>
                <a:cs typeface="Segoe UI" panose="020B0502040204020203" pitchFamily="34" charset="0"/>
              </a:rPr>
              <a:t>Azure </a:t>
            </a:r>
            <a:r>
              <a:rPr lang="tr-TR" sz="2200" dirty="0" err="1">
                <a:latin typeface="Segoe UI" panose="020B0502040204020203" pitchFamily="34" charset="0"/>
                <a:cs typeface="Segoe UI" panose="020B0502040204020203" pitchFamily="34" charset="0"/>
              </a:rPr>
              <a:t>Artifacts</a:t>
            </a:r>
            <a:endParaRPr lang="tr-TR" sz="2200" dirty="0">
              <a:latin typeface="Segoe UI" panose="020B0502040204020203" pitchFamily="34" charset="0"/>
              <a:cs typeface="Segoe UI" panose="020B0502040204020203" pitchFamily="34" charset="0"/>
            </a:endParaRPr>
          </a:p>
          <a:p>
            <a:pPr lvl="1"/>
            <a:r>
              <a:rPr lang="tr-TR" sz="2200" dirty="0">
                <a:latin typeface="Segoe UI" panose="020B0502040204020203" pitchFamily="34" charset="0"/>
                <a:cs typeface="Segoe UI" panose="020B0502040204020203" pitchFamily="34" charset="0"/>
              </a:rPr>
              <a:t>Azure </a:t>
            </a:r>
            <a:r>
              <a:rPr lang="tr-TR" sz="2200" dirty="0" err="1">
                <a:latin typeface="Segoe UI" panose="020B0502040204020203" pitchFamily="34" charset="0"/>
                <a:cs typeface="Segoe UI" panose="020B0502040204020203" pitchFamily="34" charset="0"/>
              </a:rPr>
              <a:t>Pipelines</a:t>
            </a:r>
            <a:endParaRPr lang="tr-TR" sz="2200" dirty="0">
              <a:latin typeface="Segoe UI" panose="020B0502040204020203" pitchFamily="34" charset="0"/>
              <a:cs typeface="Segoe UI" panose="020B0502040204020203" pitchFamily="34" charset="0"/>
            </a:endParaRPr>
          </a:p>
          <a:p>
            <a:pPr lvl="1"/>
            <a:r>
              <a:rPr lang="tr-TR" sz="2200" dirty="0">
                <a:latin typeface="Segoe UI" panose="020B0502040204020203" pitchFamily="34" charset="0"/>
                <a:cs typeface="Segoe UI" panose="020B0502040204020203" pitchFamily="34" charset="0"/>
              </a:rPr>
              <a:t>Azure Test </a:t>
            </a:r>
            <a:r>
              <a:rPr lang="tr-TR" sz="2200" dirty="0" err="1">
                <a:latin typeface="Segoe UI" panose="020B0502040204020203" pitchFamily="34" charset="0"/>
                <a:cs typeface="Segoe UI" panose="020B0502040204020203" pitchFamily="34" charset="0"/>
              </a:rPr>
              <a:t>Plans</a:t>
            </a:r>
            <a:endParaRPr lang="tr-TR" sz="2200" dirty="0">
              <a:latin typeface="Segoe UI" panose="020B0502040204020203" pitchFamily="34" charset="0"/>
              <a:cs typeface="Segoe UI" panose="020B0502040204020203" pitchFamily="34" charset="0"/>
            </a:endParaRPr>
          </a:p>
          <a:p>
            <a:pPr lvl="1"/>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DB57D207-C1E5-7ABC-33FE-DFB4282DDF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0" name="Resim 9" descr="grafik, grafik tasarım, yazı tipi, ekran görüntüsü içeren bir resim&#10;&#10;Yapay zeka tarafından oluşturulan içerik yanlış olabilir.">
            <a:extLst>
              <a:ext uri="{FF2B5EF4-FFF2-40B4-BE49-F238E27FC236}">
                <a16:creationId xmlns:a16="http://schemas.microsoft.com/office/drawing/2014/main" id="{12D78C69-3F6D-5EB8-4403-566330F07A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BAC49186-1225-A3E4-6993-ED3CD10A790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1385587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88439-8331-4A92-08E8-711894D846F4}"/>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3DCC973-BE71-5F69-439A-ACE9DB8A213D}"/>
              </a:ext>
            </a:extLst>
          </p:cNvPr>
          <p:cNvSpPr>
            <a:spLocks noGrp="1"/>
          </p:cNvSpPr>
          <p:nvPr>
            <p:ph type="title" hasCustomPrompt="1"/>
          </p:nvPr>
        </p:nvSpPr>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a:ln w="3175">
                  <a:noFill/>
                </a:ln>
                <a:solidFill>
                  <a:schemeClr val="tx1"/>
                </a:solidFill>
                <a:effectLst/>
                <a:latin typeface="+mj-lt"/>
                <a:ea typeface="+mn-ea"/>
                <a:cs typeface="Segoe UI" pitchFamily="34" charset="0"/>
              </a:defRPr>
            </a:lvl1pPr>
          </a:lstStyle>
          <a:p>
            <a:r>
              <a:rPr lang="tr-TR" dirty="0"/>
              <a:t>Azure Q&amp;A</a:t>
            </a:r>
            <a:endParaRPr lang="en-US" dirty="0"/>
          </a:p>
        </p:txBody>
      </p:sp>
      <p:pic>
        <p:nvPicPr>
          <p:cNvPr id="4" name="Resim 3" descr="grafik, grafik tasarım, yazı tipi, metin içeren bir resim&#10;&#10;Yapay zeka tarafından oluşturulan içerik yanlış olabilir.">
            <a:extLst>
              <a:ext uri="{FF2B5EF4-FFF2-40B4-BE49-F238E27FC236}">
                <a16:creationId xmlns:a16="http://schemas.microsoft.com/office/drawing/2014/main" id="{25D4EB02-E707-4C25-11DD-5E50B45C1D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16" y="534442"/>
            <a:ext cx="1403062" cy="386992"/>
          </a:xfrm>
          <a:prstGeom prst="rect">
            <a:avLst/>
          </a:prstGeom>
        </p:spPr>
      </p:pic>
    </p:spTree>
    <p:extLst>
      <p:ext uri="{BB962C8B-B14F-4D97-AF65-F5344CB8AC3E}">
        <p14:creationId xmlns:p14="http://schemas.microsoft.com/office/powerpoint/2010/main" val="2439013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28C17-EE8B-714A-3ADF-2780F9E547C4}"/>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6E9A66B2-5324-613E-8B79-D1DE16D9EE76}"/>
              </a:ext>
            </a:extLst>
          </p:cNvPr>
          <p:cNvSpPr>
            <a:spLocks noGrp="1"/>
          </p:cNvSpPr>
          <p:nvPr>
            <p:ph type="title" hasCustomPrompt="1"/>
          </p:nvPr>
        </p:nvSpPr>
        <p:spPr>
          <a:xfrm>
            <a:off x="585216" y="3355779"/>
            <a:ext cx="7273682" cy="501804"/>
          </a:xfrm>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a:ln w="3175">
                  <a:noFill/>
                </a:ln>
                <a:solidFill>
                  <a:schemeClr val="tx1"/>
                </a:solidFill>
                <a:effectLst/>
                <a:latin typeface="+mj-lt"/>
                <a:ea typeface="+mn-ea"/>
                <a:cs typeface="Segoe UI" pitchFamily="34" charset="0"/>
              </a:defRPr>
            </a:lvl1pPr>
          </a:lstStyle>
          <a:p>
            <a:r>
              <a:rPr lang="tr-TR" b="1" dirty="0" err="1"/>
              <a:t>GitHub</a:t>
            </a:r>
            <a:endParaRPr lang="en-US" dirty="0"/>
          </a:p>
        </p:txBody>
      </p:sp>
      <p:pic>
        <p:nvPicPr>
          <p:cNvPr id="41" name="Resim 40" descr="grafik, grafik tasarım, yazı tipi, metin içeren bir resim&#10;&#10;Yapay zeka tarafından oluşturulan içerik yanlış olabilir.">
            <a:extLst>
              <a:ext uri="{FF2B5EF4-FFF2-40B4-BE49-F238E27FC236}">
                <a16:creationId xmlns:a16="http://schemas.microsoft.com/office/drawing/2014/main" id="{6034D98B-265A-7646-0B08-160160DE0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16" y="534442"/>
            <a:ext cx="1403062" cy="386992"/>
          </a:xfrm>
          <a:prstGeom prst="rect">
            <a:avLst/>
          </a:prstGeom>
        </p:spPr>
      </p:pic>
      <p:pic>
        <p:nvPicPr>
          <p:cNvPr id="7" name="Resim 6" descr="kedi, memeli, siluet içeren bir resim&#10;&#10;Yapay zeka tarafından oluşturulmuş içerik yanlış olabilir.">
            <a:extLst>
              <a:ext uri="{FF2B5EF4-FFF2-40B4-BE49-F238E27FC236}">
                <a16:creationId xmlns:a16="http://schemas.microsoft.com/office/drawing/2014/main" id="{0193D09E-B0DE-0490-832D-739B33E9C6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216" y="1541006"/>
            <a:ext cx="1195200" cy="1195200"/>
          </a:xfrm>
          <a:prstGeom prst="rect">
            <a:avLst/>
          </a:prstGeom>
        </p:spPr>
      </p:pic>
    </p:spTree>
    <p:extLst>
      <p:ext uri="{BB962C8B-B14F-4D97-AF65-F5344CB8AC3E}">
        <p14:creationId xmlns:p14="http://schemas.microsoft.com/office/powerpoint/2010/main" val="2625362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0BFF5-205D-AC90-46E4-881C9AF41540}"/>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D891E481-EBA3-A7AD-F491-616C80832E41}"/>
              </a:ext>
            </a:extLst>
          </p:cNvPr>
          <p:cNvSpPr>
            <a:spLocks noGrp="1"/>
          </p:cNvSpPr>
          <p:nvPr>
            <p:ph type="title"/>
          </p:nvPr>
        </p:nvSpPr>
        <p:spPr>
          <a:xfrm>
            <a:off x="588263" y="457200"/>
            <a:ext cx="11018520" cy="548640"/>
          </a:xfrm>
        </p:spPr>
        <p:txBody>
          <a:bodyPr>
            <a:normAutofit fontScale="90000"/>
          </a:bodyPr>
          <a:lstStyle>
            <a:lvl1pPr>
              <a:defRPr>
                <a:solidFill>
                  <a:schemeClr val="tx1"/>
                </a:solidFill>
              </a:defRPr>
            </a:lvl1pPr>
          </a:lstStyle>
          <a:p>
            <a:r>
              <a:rPr lang="tr-TR" dirty="0" err="1"/>
              <a:t>GitHub</a:t>
            </a:r>
            <a:r>
              <a:rPr lang="tr-TR" dirty="0"/>
              <a:t> Nedir?</a:t>
            </a:r>
            <a:endParaRPr lang="en-US" dirty="0"/>
          </a:p>
        </p:txBody>
      </p:sp>
      <p:pic>
        <p:nvPicPr>
          <p:cNvPr id="9" name="Resim 8" descr="grafik, grafik tasarım, yazı tipi, ekran görüntüsü içeren bir resim&#10;&#10;Yapay zeka tarafından oluşturulan içerik yanlış olabilir.">
            <a:extLst>
              <a:ext uri="{FF2B5EF4-FFF2-40B4-BE49-F238E27FC236}">
                <a16:creationId xmlns:a16="http://schemas.microsoft.com/office/drawing/2014/main" id="{3E99B1DD-6C02-22FC-3125-3B895F5E48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375" y="5939875"/>
            <a:ext cx="1393488" cy="388800"/>
          </a:xfrm>
          <a:prstGeom prst="rect">
            <a:avLst/>
          </a:prstGeom>
        </p:spPr>
      </p:pic>
      <p:pic>
        <p:nvPicPr>
          <p:cNvPr id="7" name="Grafik 6">
            <a:extLst>
              <a:ext uri="{FF2B5EF4-FFF2-40B4-BE49-F238E27FC236}">
                <a16:creationId xmlns:a16="http://schemas.microsoft.com/office/drawing/2014/main" id="{D266049E-854B-067A-A4E2-F52633C202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5529" y="5984875"/>
            <a:ext cx="1401269" cy="298800"/>
          </a:xfrm>
          <a:prstGeom prst="rect">
            <a:avLst/>
          </a:prstGeom>
        </p:spPr>
      </p:pic>
      <p:pic>
        <p:nvPicPr>
          <p:cNvPr id="8" name="Grafik 7">
            <a:extLst>
              <a:ext uri="{FF2B5EF4-FFF2-40B4-BE49-F238E27FC236}">
                <a16:creationId xmlns:a16="http://schemas.microsoft.com/office/drawing/2014/main" id="{9C8E038C-A962-DC30-F084-85A738B404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98013" y="5984875"/>
            <a:ext cx="305025" cy="298800"/>
          </a:xfrm>
          <a:prstGeom prst="rect">
            <a:avLst/>
          </a:prstGeom>
        </p:spPr>
      </p:pic>
      <p:pic>
        <p:nvPicPr>
          <p:cNvPr id="2052" name="Picture 4" descr="Creating connections using Overleaf's Git Integration and GitHub  Synchronization - Overleaf, Онлайн редактор LaTeX">
            <a:extLst>
              <a:ext uri="{FF2B5EF4-FFF2-40B4-BE49-F238E27FC236}">
                <a16:creationId xmlns:a16="http://schemas.microsoft.com/office/drawing/2014/main" id="{F579902E-C159-9934-D55C-1CDD92ABB4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6895" y="2355714"/>
            <a:ext cx="4152900" cy="30765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What is Git and Why Should You Use It? Free Intro to Git Guide">
            <a:extLst>
              <a:ext uri="{FF2B5EF4-FFF2-40B4-BE49-F238E27FC236}">
                <a16:creationId xmlns:a16="http://schemas.microsoft.com/office/drawing/2014/main" id="{302658D5-354A-1B5B-8180-D8BD24BDB9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344" y="1338632"/>
            <a:ext cx="3737453" cy="191505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What is GitHub? | Electrosoft">
            <a:extLst>
              <a:ext uri="{FF2B5EF4-FFF2-40B4-BE49-F238E27FC236}">
                <a16:creationId xmlns:a16="http://schemas.microsoft.com/office/drawing/2014/main" id="{B852A0E5-FF41-F8CE-AF3B-26B27BFD22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9192" y="1177148"/>
            <a:ext cx="4411409" cy="2807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5315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89CD1-15E8-C17A-BE22-C7D015D424E4}"/>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12FF345-2785-5724-BB18-132B646B1993}"/>
              </a:ext>
            </a:extLst>
          </p:cNvPr>
          <p:cNvSpPr>
            <a:spLocks noGrp="1"/>
          </p:cNvSpPr>
          <p:nvPr>
            <p:ph type="title" hasCustomPrompt="1"/>
          </p:nvPr>
        </p:nvSpPr>
        <p:spPr>
          <a:xfrm>
            <a:off x="585216" y="2309812"/>
            <a:ext cx="3182027" cy="1119188"/>
          </a:xfrm>
        </p:spPr>
        <p:txBody>
          <a:bodyPr anchor="t">
            <a:normAutofit fontScale="90000"/>
          </a:bodyPr>
          <a:lstStyle>
            <a:lvl1pPr>
              <a:defRPr>
                <a:solidFill>
                  <a:schemeClr val="tx1"/>
                </a:solidFill>
              </a:defRPr>
            </a:lvl1pPr>
          </a:lstStyle>
          <a:p>
            <a:r>
              <a:rPr lang="tr-TR" dirty="0" err="1">
                <a:latin typeface="Segoe UI Semibold" panose="020B0702040204020203" pitchFamily="34" charset="0"/>
                <a:cs typeface="Segoe UI Semibold" panose="020B0702040204020203" pitchFamily="34" charset="0"/>
              </a:rPr>
              <a:t>GitHub</a:t>
            </a:r>
            <a:r>
              <a:rPr lang="tr-TR" dirty="0">
                <a:latin typeface="Segoe UI Semibold" panose="020B0702040204020203" pitchFamily="34" charset="0"/>
                <a:cs typeface="Segoe UI Semibold" panose="020B0702040204020203" pitchFamily="34" charset="0"/>
              </a:rPr>
              <a:t> </a:t>
            </a:r>
            <a:r>
              <a:rPr lang="tr-TR" dirty="0" err="1">
                <a:latin typeface="Segoe UI Semibold" panose="020B0702040204020203" pitchFamily="34" charset="0"/>
                <a:cs typeface="Segoe UI Semibold" panose="020B0702040204020203" pitchFamily="34" charset="0"/>
              </a:rPr>
              <a:t>Repositories</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EECE66AD-4B24-9D9C-D867-C2BA4F0AE4E9}"/>
              </a:ext>
            </a:extLst>
          </p:cNvPr>
          <p:cNvSpPr>
            <a:spLocks noGrp="1"/>
          </p:cNvSpPr>
          <p:nvPr>
            <p:ph type="body" sz="quarter" idx="11"/>
          </p:nvPr>
        </p:nvSpPr>
        <p:spPr>
          <a:xfrm>
            <a:off x="4356100" y="2309811"/>
            <a:ext cx="7253288" cy="2858537"/>
          </a:xfrm>
        </p:spPr>
        <p:txBody>
          <a:bodyPr anchor="t">
            <a:normAutofit lnSpcReduction="10000"/>
          </a:bodyPr>
          <a:lstStyle>
            <a:lvl1pPr marL="231775" indent="-231775">
              <a:spcAft>
                <a:spcPts val="600"/>
              </a:spcAft>
              <a:buFont typeface="Wingdings" panose="05000000000000000000" pitchFamily="2" charset="2"/>
              <a:buChar char=""/>
              <a:defRPr/>
            </a:lvl1pPr>
          </a:lstStyle>
          <a:p>
            <a:pPr lvl="1"/>
            <a:r>
              <a:rPr lang="tr-TR" sz="2200" dirty="0">
                <a:latin typeface="Segoe UI" panose="020B0502040204020203" pitchFamily="34" charset="0"/>
                <a:cs typeface="Segoe UI" panose="020B0502040204020203" pitchFamily="34" charset="0"/>
              </a:rPr>
              <a:t>Sürüm Geçmişi</a:t>
            </a:r>
          </a:p>
          <a:p>
            <a:pPr lvl="1"/>
            <a:r>
              <a:rPr lang="tr-TR" sz="2200" dirty="0">
                <a:latin typeface="Segoe UI" panose="020B0502040204020203" pitchFamily="34" charset="0"/>
                <a:cs typeface="Segoe UI" panose="020B0502040204020203" pitchFamily="34" charset="0"/>
              </a:rPr>
              <a:t>Dal Yapısı</a:t>
            </a:r>
          </a:p>
          <a:p>
            <a:pPr lvl="1"/>
            <a:r>
              <a:rPr lang="tr-TR" sz="2200" dirty="0">
                <a:latin typeface="Segoe UI" panose="020B0502040204020203" pitchFamily="34" charset="0"/>
                <a:cs typeface="Segoe UI" panose="020B0502040204020203" pitchFamily="34" charset="0"/>
              </a:rPr>
              <a:t>Çekme İstekleri</a:t>
            </a:r>
          </a:p>
          <a:p>
            <a:pPr lvl="1"/>
            <a:r>
              <a:rPr lang="tr-TR" sz="2200" dirty="0">
                <a:latin typeface="Segoe UI" panose="020B0502040204020203" pitchFamily="34" charset="0"/>
                <a:cs typeface="Segoe UI" panose="020B0502040204020203" pitchFamily="34" charset="0"/>
              </a:rPr>
              <a:t>Hata Takibi</a:t>
            </a:r>
          </a:p>
          <a:p>
            <a:pPr lvl="1"/>
            <a:r>
              <a:rPr lang="tr-TR" sz="2200" dirty="0">
                <a:latin typeface="Segoe UI" panose="020B0502040204020203" pitchFamily="34" charset="0"/>
                <a:cs typeface="Segoe UI" panose="020B0502040204020203" pitchFamily="34" charset="0"/>
              </a:rPr>
              <a:t>Dokümantasyon</a:t>
            </a:r>
          </a:p>
          <a:p>
            <a:pPr lvl="1"/>
            <a:r>
              <a:rPr lang="tr-TR" sz="2200" dirty="0">
                <a:latin typeface="Segoe UI" panose="020B0502040204020203" pitchFamily="34" charset="0"/>
                <a:cs typeface="Segoe UI" panose="020B0502040204020203" pitchFamily="34" charset="0"/>
              </a:rPr>
              <a:t>Sürüm Yayınlama</a:t>
            </a:r>
          </a:p>
          <a:p>
            <a:pPr lvl="1"/>
            <a:r>
              <a:rPr lang="tr-TR" sz="2200" dirty="0" err="1">
                <a:latin typeface="Segoe UI" panose="020B0502040204020203" pitchFamily="34" charset="0"/>
                <a:cs typeface="Segoe UI" panose="020B0502040204020203" pitchFamily="34" charset="0"/>
              </a:rPr>
              <a:t>Pages</a:t>
            </a:r>
            <a:endParaRPr lang="tr-TR" sz="2200" dirty="0">
              <a:latin typeface="Segoe UI" panose="020B0502040204020203" pitchFamily="34" charset="0"/>
              <a:cs typeface="Segoe UI" panose="020B0502040204020203" pitchFamily="34" charset="0"/>
            </a:endParaRPr>
          </a:p>
          <a:p>
            <a:pPr lvl="1"/>
            <a:r>
              <a:rPr lang="tr-TR" sz="2200" dirty="0" err="1">
                <a:latin typeface="Segoe UI" panose="020B0502040204020203" pitchFamily="34" charset="0"/>
                <a:cs typeface="Segoe UI" panose="020B0502040204020203" pitchFamily="34" charset="0"/>
              </a:rPr>
              <a:t>Wikis</a:t>
            </a:r>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2C5385A4-E765-F148-35E0-304D4525E1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0" name="Resim 9" descr="grafik, grafik tasarım, yazı tipi, ekran görüntüsü içeren bir resim&#10;&#10;Yapay zeka tarafından oluşturulan içerik yanlış olabilir.">
            <a:extLst>
              <a:ext uri="{FF2B5EF4-FFF2-40B4-BE49-F238E27FC236}">
                <a16:creationId xmlns:a16="http://schemas.microsoft.com/office/drawing/2014/main" id="{BA945EC0-D00C-FC4F-067F-E0312B6E45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28469D80-2DCC-7E35-4A70-84EAEAE8D31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4667257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0FE2B-0932-1DAC-B758-4D6003B3CAA3}"/>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0E0D1176-A7D3-787F-E668-529018AFBFCA}"/>
              </a:ext>
            </a:extLst>
          </p:cNvPr>
          <p:cNvSpPr>
            <a:spLocks noGrp="1"/>
          </p:cNvSpPr>
          <p:nvPr>
            <p:ph type="title" hasCustomPrompt="1"/>
          </p:nvPr>
        </p:nvSpPr>
        <p:spPr>
          <a:xfrm>
            <a:off x="585216" y="2309812"/>
            <a:ext cx="3182027" cy="1119188"/>
          </a:xfrm>
        </p:spPr>
        <p:txBody>
          <a:bodyPr anchor="t">
            <a:normAutofit fontScale="90000"/>
          </a:bodyPr>
          <a:lstStyle>
            <a:lvl1pPr>
              <a:defRPr>
                <a:solidFill>
                  <a:schemeClr val="tx1"/>
                </a:solidFill>
              </a:defRPr>
            </a:lvl1pPr>
          </a:lstStyle>
          <a:p>
            <a:r>
              <a:rPr lang="tr-TR" dirty="0" err="1">
                <a:latin typeface="Segoe UI Semibold" panose="020B0702040204020203" pitchFamily="34" charset="0"/>
                <a:cs typeface="Segoe UI Semibold" panose="020B0702040204020203" pitchFamily="34" charset="0"/>
              </a:rPr>
              <a:t>GitHub</a:t>
            </a:r>
            <a:r>
              <a:rPr lang="tr-TR" dirty="0">
                <a:latin typeface="Segoe UI Semibold" panose="020B0702040204020203" pitchFamily="34" charset="0"/>
                <a:cs typeface="Segoe UI Semibold" panose="020B0702040204020203" pitchFamily="34" charset="0"/>
              </a:rPr>
              <a:t> </a:t>
            </a:r>
            <a:r>
              <a:rPr lang="tr-TR" dirty="0" err="1">
                <a:latin typeface="Segoe UI Semibold" panose="020B0702040204020203" pitchFamily="34" charset="0"/>
                <a:cs typeface="Segoe UI Semibold" panose="020B0702040204020203" pitchFamily="34" charset="0"/>
              </a:rPr>
              <a:t>Projects</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82D3600F-65A6-DBC1-8272-E4D5349DF3E3}"/>
              </a:ext>
            </a:extLst>
          </p:cNvPr>
          <p:cNvSpPr>
            <a:spLocks noGrp="1"/>
          </p:cNvSpPr>
          <p:nvPr>
            <p:ph type="body" sz="quarter" idx="11"/>
          </p:nvPr>
        </p:nvSpPr>
        <p:spPr>
          <a:xfrm>
            <a:off x="4356100" y="2309811"/>
            <a:ext cx="7253288" cy="3973864"/>
          </a:xfrm>
        </p:spPr>
        <p:txBody>
          <a:bodyPr anchor="t">
            <a:normAutofit/>
          </a:bodyPr>
          <a:lstStyle>
            <a:lvl1pPr marL="231775" indent="-231775">
              <a:spcAft>
                <a:spcPts val="600"/>
              </a:spcAft>
              <a:buFont typeface="Wingdings" panose="05000000000000000000" pitchFamily="2" charset="2"/>
              <a:buChar char=""/>
              <a:defRPr/>
            </a:lvl1pPr>
          </a:lstStyle>
          <a:p>
            <a:pPr lvl="1"/>
            <a:r>
              <a:rPr lang="tr-TR" sz="2200" dirty="0">
                <a:latin typeface="Segoe UI" panose="020B0502040204020203" pitchFamily="34" charset="0"/>
                <a:cs typeface="Segoe UI" panose="020B0502040204020203" pitchFamily="34" charset="0"/>
              </a:rPr>
              <a:t>Board/</a:t>
            </a:r>
            <a:r>
              <a:rPr lang="tr-TR" sz="2200" dirty="0" err="1">
                <a:latin typeface="Segoe UI" panose="020B0502040204020203" pitchFamily="34" charset="0"/>
                <a:cs typeface="Segoe UI" panose="020B0502040204020203" pitchFamily="34" charset="0"/>
              </a:rPr>
              <a:t>Kanban</a:t>
            </a:r>
            <a:endParaRPr lang="tr-TR" sz="2200" dirty="0">
              <a:latin typeface="Segoe UI" panose="020B0502040204020203" pitchFamily="34" charset="0"/>
              <a:cs typeface="Segoe UI" panose="020B0502040204020203" pitchFamily="34" charset="0"/>
            </a:endParaRPr>
          </a:p>
          <a:p>
            <a:pPr lvl="1"/>
            <a:r>
              <a:rPr lang="tr-TR" sz="2200" dirty="0">
                <a:latin typeface="Segoe UI" panose="020B0502040204020203" pitchFamily="34" charset="0"/>
                <a:cs typeface="Segoe UI" panose="020B0502040204020203" pitchFamily="34" charset="0"/>
              </a:rPr>
              <a:t>Görevler</a:t>
            </a:r>
          </a:p>
          <a:p>
            <a:pPr lvl="1"/>
            <a:r>
              <a:rPr lang="tr-TR" sz="2200" dirty="0">
                <a:latin typeface="Segoe UI" panose="020B0502040204020203" pitchFamily="34" charset="0"/>
                <a:cs typeface="Segoe UI" panose="020B0502040204020203" pitchFamily="34" charset="0"/>
              </a:rPr>
              <a:t>Yapılacaklar Listesi</a:t>
            </a:r>
          </a:p>
          <a:p>
            <a:pPr lvl="1"/>
            <a:r>
              <a:rPr lang="tr-TR" sz="2200" dirty="0">
                <a:latin typeface="Segoe UI" panose="020B0502040204020203" pitchFamily="34" charset="0"/>
                <a:cs typeface="Segoe UI" panose="020B0502040204020203" pitchFamily="34" charset="0"/>
              </a:rPr>
              <a:t>Planlama</a:t>
            </a:r>
          </a:p>
          <a:p>
            <a:pPr lvl="1"/>
            <a:r>
              <a:rPr lang="tr-TR" sz="2200" dirty="0">
                <a:latin typeface="Segoe UI" panose="020B0502040204020203" pitchFamily="34" charset="0"/>
                <a:cs typeface="Segoe UI" panose="020B0502040204020203" pitchFamily="34" charset="0"/>
              </a:rPr>
              <a:t>Durum Takibi</a:t>
            </a:r>
          </a:p>
          <a:p>
            <a:pPr lvl="1"/>
            <a:r>
              <a:rPr lang="tr-TR" sz="2200" dirty="0">
                <a:latin typeface="Segoe UI" panose="020B0502040204020203" pitchFamily="34" charset="0"/>
                <a:cs typeface="Segoe UI" panose="020B0502040204020203" pitchFamily="34" charset="0"/>
              </a:rPr>
              <a:t>Sorumlu Atama</a:t>
            </a:r>
          </a:p>
          <a:p>
            <a:pPr lvl="1"/>
            <a:r>
              <a:rPr lang="tr-TR" sz="2200" dirty="0">
                <a:latin typeface="Segoe UI" panose="020B0502040204020203" pitchFamily="34" charset="0"/>
                <a:cs typeface="Segoe UI" panose="020B0502040204020203" pitchFamily="34" charset="0"/>
              </a:rPr>
              <a:t>Etiketler &amp; Öncelikler</a:t>
            </a:r>
          </a:p>
          <a:p>
            <a:pPr lvl="1"/>
            <a:r>
              <a:rPr lang="tr-TR" sz="2200" dirty="0">
                <a:latin typeface="Segoe UI" panose="020B0502040204020203" pitchFamily="34" charset="0"/>
                <a:cs typeface="Segoe UI" panose="020B0502040204020203" pitchFamily="34" charset="0"/>
              </a:rPr>
              <a:t>Farklı Sayfa Tasarımları</a:t>
            </a:r>
          </a:p>
          <a:p>
            <a:pPr lvl="1"/>
            <a:r>
              <a:rPr lang="tr-TR" sz="2200" dirty="0">
                <a:latin typeface="Segoe UI" panose="020B0502040204020203" pitchFamily="34" charset="0"/>
                <a:cs typeface="Segoe UI" panose="020B0502040204020203" pitchFamily="34" charset="0"/>
              </a:rPr>
              <a:t>Otomasyon</a:t>
            </a:r>
          </a:p>
          <a:p>
            <a:pPr lvl="1"/>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D52C8BB0-BAE9-4097-E4E6-5DD25C4EB5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0" name="Resim 9" descr="grafik, grafik tasarım, yazı tipi, ekran görüntüsü içeren bir resim&#10;&#10;Yapay zeka tarafından oluşturulan içerik yanlış olabilir.">
            <a:extLst>
              <a:ext uri="{FF2B5EF4-FFF2-40B4-BE49-F238E27FC236}">
                <a16:creationId xmlns:a16="http://schemas.microsoft.com/office/drawing/2014/main" id="{D4FA4AFC-6C94-720D-39AA-6676EBEE4D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9AA6CF5D-9304-26D1-AA3D-E9C9830D54D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2637831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5FEC0-5DFB-4F26-A418-128737987B54}"/>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5F2B3680-F35D-F2BD-54C7-AF2FB4954824}"/>
              </a:ext>
            </a:extLst>
          </p:cNvPr>
          <p:cNvSpPr>
            <a:spLocks noGrp="1"/>
          </p:cNvSpPr>
          <p:nvPr>
            <p:ph type="title" hasCustomPrompt="1"/>
          </p:nvPr>
        </p:nvSpPr>
        <p:spPr>
          <a:xfrm>
            <a:off x="585216" y="2309812"/>
            <a:ext cx="3182027" cy="1119188"/>
          </a:xfrm>
        </p:spPr>
        <p:txBody>
          <a:bodyPr anchor="t">
            <a:normAutofit fontScale="90000"/>
          </a:bodyPr>
          <a:lstStyle>
            <a:lvl1pPr>
              <a:defRPr>
                <a:solidFill>
                  <a:schemeClr val="tx1"/>
                </a:solidFill>
              </a:defRPr>
            </a:lvl1pPr>
          </a:lstStyle>
          <a:p>
            <a:r>
              <a:rPr lang="tr-TR" dirty="0" err="1">
                <a:latin typeface="Segoe UI Semibold" panose="020B0702040204020203" pitchFamily="34" charset="0"/>
                <a:cs typeface="Segoe UI Semibold" panose="020B0702040204020203" pitchFamily="34" charset="0"/>
              </a:rPr>
              <a:t>GitHub</a:t>
            </a:r>
            <a:r>
              <a:rPr lang="tr-TR" dirty="0">
                <a:latin typeface="Segoe UI Semibold" panose="020B0702040204020203" pitchFamily="34" charset="0"/>
                <a:cs typeface="Segoe UI Semibold" panose="020B0702040204020203" pitchFamily="34" charset="0"/>
              </a:rPr>
              <a:t> </a:t>
            </a:r>
            <a:r>
              <a:rPr lang="tr-TR" dirty="0" err="1">
                <a:latin typeface="Segoe UI Semibold" panose="020B0702040204020203" pitchFamily="34" charset="0"/>
                <a:cs typeface="Segoe UI Semibold" panose="020B0702040204020203" pitchFamily="34" charset="0"/>
              </a:rPr>
              <a:t>Actions</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F1D45F70-E12C-5944-341E-40AB5CC54B49}"/>
              </a:ext>
            </a:extLst>
          </p:cNvPr>
          <p:cNvSpPr>
            <a:spLocks noGrp="1"/>
          </p:cNvSpPr>
          <p:nvPr>
            <p:ph type="body" sz="quarter" idx="11"/>
          </p:nvPr>
        </p:nvSpPr>
        <p:spPr>
          <a:xfrm>
            <a:off x="4356100" y="2309812"/>
            <a:ext cx="7253288" cy="3675064"/>
          </a:xfrm>
        </p:spPr>
        <p:txBody>
          <a:bodyPr anchor="t">
            <a:normAutofit/>
          </a:bodyPr>
          <a:lstStyle>
            <a:lvl1pPr marL="231775" indent="-231775">
              <a:spcAft>
                <a:spcPts val="600"/>
              </a:spcAft>
              <a:buFont typeface="Wingdings" panose="05000000000000000000" pitchFamily="2" charset="2"/>
              <a:buChar char=""/>
              <a:defRPr/>
            </a:lvl1pPr>
          </a:lstStyle>
          <a:p>
            <a:pPr lvl="1"/>
            <a:r>
              <a:rPr lang="tr-TR" sz="2200" dirty="0">
                <a:latin typeface="Segoe UI" panose="020B0502040204020203" pitchFamily="34" charset="0"/>
                <a:cs typeface="Segoe UI" panose="020B0502040204020203" pitchFamily="34" charset="0"/>
              </a:rPr>
              <a:t>İş Akışı</a:t>
            </a:r>
          </a:p>
          <a:p>
            <a:pPr lvl="1"/>
            <a:r>
              <a:rPr lang="tr-TR" sz="2200" dirty="0">
                <a:latin typeface="Segoe UI" panose="020B0502040204020203" pitchFamily="34" charset="0"/>
                <a:cs typeface="Segoe UI" panose="020B0502040204020203" pitchFamily="34" charset="0"/>
              </a:rPr>
              <a:t>Tetikleyiciler</a:t>
            </a:r>
          </a:p>
          <a:p>
            <a:pPr lvl="1"/>
            <a:r>
              <a:rPr lang="tr-TR" sz="2200" dirty="0">
                <a:latin typeface="Segoe UI" panose="020B0502040204020203" pitchFamily="34" charset="0"/>
                <a:cs typeface="Segoe UI" panose="020B0502040204020203" pitchFamily="34" charset="0"/>
              </a:rPr>
              <a:t>İşler</a:t>
            </a:r>
          </a:p>
          <a:p>
            <a:pPr lvl="1"/>
            <a:r>
              <a:rPr lang="tr-TR" sz="2200" dirty="0">
                <a:latin typeface="Segoe UI" panose="020B0502040204020203" pitchFamily="34" charset="0"/>
                <a:cs typeface="Segoe UI" panose="020B0502040204020203" pitchFamily="34" charset="0"/>
              </a:rPr>
              <a:t>Adımlar</a:t>
            </a:r>
          </a:p>
          <a:p>
            <a:pPr lvl="1"/>
            <a:r>
              <a:rPr lang="tr-TR" sz="2200" dirty="0">
                <a:latin typeface="Segoe UI" panose="020B0502040204020203" pitchFamily="34" charset="0"/>
                <a:cs typeface="Segoe UI" panose="020B0502040204020203" pitchFamily="34" charset="0"/>
              </a:rPr>
              <a:t>Konak Makine</a:t>
            </a:r>
          </a:p>
          <a:p>
            <a:pPr lvl="1"/>
            <a:r>
              <a:rPr lang="tr-TR" sz="2200" dirty="0">
                <a:latin typeface="Segoe UI" panose="020B0502040204020203" pitchFamily="34" charset="0"/>
                <a:cs typeface="Segoe UI" panose="020B0502040204020203" pitchFamily="34" charset="0"/>
              </a:rPr>
              <a:t>Hazır Paketler</a:t>
            </a:r>
          </a:p>
          <a:p>
            <a:pPr lvl="1"/>
            <a:r>
              <a:rPr lang="tr-TR" sz="2200" dirty="0">
                <a:latin typeface="Segoe UI" panose="020B0502040204020203" pitchFamily="34" charset="0"/>
                <a:cs typeface="Segoe UI" panose="020B0502040204020203" pitchFamily="34" charset="0"/>
              </a:rPr>
              <a:t>Gizli Bilgiler</a:t>
            </a:r>
          </a:p>
          <a:p>
            <a:pPr lvl="1"/>
            <a:r>
              <a:rPr lang="tr-TR" sz="2200" dirty="0">
                <a:latin typeface="Segoe UI" panose="020B0502040204020203" pitchFamily="34" charset="0"/>
                <a:cs typeface="Segoe UI" panose="020B0502040204020203" pitchFamily="34" charset="0"/>
              </a:rPr>
              <a:t>Çıktılar</a:t>
            </a:r>
          </a:p>
        </p:txBody>
      </p:sp>
      <p:pic>
        <p:nvPicPr>
          <p:cNvPr id="5" name="Grafik 4">
            <a:extLst>
              <a:ext uri="{FF2B5EF4-FFF2-40B4-BE49-F238E27FC236}">
                <a16:creationId xmlns:a16="http://schemas.microsoft.com/office/drawing/2014/main" id="{2612219B-D80A-ACDB-3D08-60D0C33A90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0" name="Resim 9" descr="grafik, grafik tasarım, yazı tipi, ekran görüntüsü içeren bir resim&#10;&#10;Yapay zeka tarafından oluşturulan içerik yanlış olabilir.">
            <a:extLst>
              <a:ext uri="{FF2B5EF4-FFF2-40B4-BE49-F238E27FC236}">
                <a16:creationId xmlns:a16="http://schemas.microsoft.com/office/drawing/2014/main" id="{86E9A787-F48A-CF5F-7B21-C4AFF2E8F0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08EC6C5B-4292-3BE0-3D98-442877F1348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299179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7BAD0-0059-7C2A-4302-ECD5C9D33588}"/>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6A78C81-DFFE-38FF-4833-65B318269BD4}"/>
              </a:ext>
            </a:extLst>
          </p:cNvPr>
          <p:cNvSpPr>
            <a:spLocks noGrp="1"/>
          </p:cNvSpPr>
          <p:nvPr>
            <p:ph type="title" hasCustomPrompt="1"/>
          </p:nvPr>
        </p:nvSpPr>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a:ln w="3175">
                  <a:noFill/>
                </a:ln>
                <a:solidFill>
                  <a:schemeClr val="tx1"/>
                </a:solidFill>
                <a:effectLst/>
                <a:latin typeface="+mj-lt"/>
                <a:ea typeface="+mn-ea"/>
                <a:cs typeface="Segoe UI" pitchFamily="34" charset="0"/>
              </a:defRPr>
            </a:lvl1pPr>
          </a:lstStyle>
          <a:p>
            <a:r>
              <a:rPr lang="tr-TR" dirty="0" err="1"/>
              <a:t>GitHub</a:t>
            </a:r>
            <a:r>
              <a:rPr lang="tr-TR" dirty="0"/>
              <a:t> Q&amp;A</a:t>
            </a:r>
            <a:endParaRPr lang="en-US" dirty="0"/>
          </a:p>
        </p:txBody>
      </p:sp>
      <p:pic>
        <p:nvPicPr>
          <p:cNvPr id="4" name="Resim 3" descr="grafik, grafik tasarım, yazı tipi, metin içeren bir resim&#10;&#10;Yapay zeka tarafından oluşturulan içerik yanlış olabilir.">
            <a:extLst>
              <a:ext uri="{FF2B5EF4-FFF2-40B4-BE49-F238E27FC236}">
                <a16:creationId xmlns:a16="http://schemas.microsoft.com/office/drawing/2014/main" id="{C691E467-7570-12F4-D191-5A24F615D2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16" y="534442"/>
            <a:ext cx="1403062" cy="386992"/>
          </a:xfrm>
          <a:prstGeom prst="rect">
            <a:avLst/>
          </a:prstGeom>
        </p:spPr>
      </p:pic>
    </p:spTree>
    <p:extLst>
      <p:ext uri="{BB962C8B-B14F-4D97-AF65-F5344CB8AC3E}">
        <p14:creationId xmlns:p14="http://schemas.microsoft.com/office/powerpoint/2010/main" val="3401622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96252-D610-DC47-EA27-17C460A85ED2}"/>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5FE7648C-103F-9848-8B65-7E5F4BB6AAD3}"/>
              </a:ext>
            </a:extLst>
          </p:cNvPr>
          <p:cNvSpPr>
            <a:spLocks noGrp="1"/>
          </p:cNvSpPr>
          <p:nvPr>
            <p:ph type="title" hasCustomPrompt="1"/>
          </p:nvPr>
        </p:nvSpPr>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a:ln w="3175">
                  <a:noFill/>
                </a:ln>
                <a:solidFill>
                  <a:schemeClr val="tx1"/>
                </a:solidFill>
                <a:effectLst/>
                <a:latin typeface="+mj-lt"/>
                <a:ea typeface="+mn-ea"/>
                <a:cs typeface="Segoe UI" pitchFamily="34" charset="0"/>
              </a:defRPr>
            </a:lvl1pPr>
          </a:lstStyle>
          <a:p>
            <a:r>
              <a:rPr lang="tr-TR" dirty="0"/>
              <a:t>CI/CD Örnek Proje</a:t>
            </a:r>
            <a:endParaRPr lang="en-US" dirty="0"/>
          </a:p>
        </p:txBody>
      </p:sp>
      <p:pic>
        <p:nvPicPr>
          <p:cNvPr id="4" name="Resim 3" descr="grafik, grafik tasarım, yazı tipi, metin içeren bir resim&#10;&#10;Yapay zeka tarafından oluşturulan içerik yanlış olabilir.">
            <a:extLst>
              <a:ext uri="{FF2B5EF4-FFF2-40B4-BE49-F238E27FC236}">
                <a16:creationId xmlns:a16="http://schemas.microsoft.com/office/drawing/2014/main" id="{2ECF92B1-B693-3738-7BE8-C72BFDC50E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16" y="534442"/>
            <a:ext cx="1403062" cy="386992"/>
          </a:xfrm>
          <a:prstGeom prst="rect">
            <a:avLst/>
          </a:prstGeom>
        </p:spPr>
      </p:pic>
    </p:spTree>
    <p:extLst>
      <p:ext uri="{BB962C8B-B14F-4D97-AF65-F5344CB8AC3E}">
        <p14:creationId xmlns:p14="http://schemas.microsoft.com/office/powerpoint/2010/main" val="115235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85216" y="2309812"/>
            <a:ext cx="3535847" cy="1119188"/>
          </a:xfrm>
        </p:spPr>
        <p:txBody>
          <a:bodyPr anchor="t">
            <a:normAutofit fontScale="90000"/>
          </a:bodyPr>
          <a:lstStyle>
            <a:lvl1pPr>
              <a:defRPr>
                <a:solidFill>
                  <a:schemeClr val="tx1"/>
                </a:solidFill>
              </a:defRPr>
            </a:lvl1pPr>
          </a:lstStyle>
          <a:p>
            <a:r>
              <a:rPr lang="tr-TR" dirty="0">
                <a:latin typeface="Segoe UI Semibold" panose="020B0702040204020203" pitchFamily="34" charset="0"/>
                <a:cs typeface="Segoe UI Semibold" panose="020B0702040204020203" pitchFamily="34" charset="0"/>
              </a:rPr>
              <a:t>Proje Gereksinimleri</a:t>
            </a:r>
            <a:endParaRPr lang="en-US" dirty="0">
              <a:latin typeface="Segoe UI Semibold" panose="020B0702040204020203" pitchFamily="34" charset="0"/>
              <a:cs typeface="Segoe UI Semibold" panose="020B0702040204020203" pitchFamily="34" charset="0"/>
            </a:endParaRPr>
          </a:p>
        </p:txBody>
      </p:sp>
      <p:sp>
        <p:nvSpPr>
          <p:cNvPr id="3" name="Subtitle"/>
          <p:cNvSpPr>
            <a:spLocks noGrp="1"/>
          </p:cNvSpPr>
          <p:nvPr>
            <p:ph type="body" sz="quarter" idx="11"/>
          </p:nvPr>
        </p:nvSpPr>
        <p:spPr>
          <a:xfrm>
            <a:off x="4356100" y="2309812"/>
            <a:ext cx="7253288" cy="3322362"/>
          </a:xfrm>
        </p:spPr>
        <p:txBody>
          <a:bodyPr anchor="t">
            <a:normAutofit/>
          </a:bodyPr>
          <a:lstStyle>
            <a:lvl1pPr marL="231775" indent="-231775">
              <a:spcAft>
                <a:spcPts val="600"/>
              </a:spcAft>
              <a:buFont typeface="Wingdings" panose="05000000000000000000" pitchFamily="2" charset="2"/>
              <a:buChar char=""/>
              <a:defRPr/>
            </a:lvl1pPr>
          </a:lstStyle>
          <a:p>
            <a:pPr lvl="1"/>
            <a:r>
              <a:rPr lang="tr-TR" sz="2200" dirty="0">
                <a:latin typeface="Segoe UI" panose="020B0502040204020203" pitchFamily="34" charset="0"/>
                <a:cs typeface="Segoe UI" panose="020B0502040204020203" pitchFamily="34" charset="0"/>
              </a:rPr>
              <a:t>Visual </a:t>
            </a:r>
            <a:r>
              <a:rPr lang="tr-TR" sz="2200" dirty="0" err="1">
                <a:latin typeface="Segoe UI" panose="020B0502040204020203" pitchFamily="34" charset="0"/>
                <a:cs typeface="Segoe UI" panose="020B0502040204020203" pitchFamily="34" charset="0"/>
              </a:rPr>
              <a:t>Studio</a:t>
            </a:r>
            <a:r>
              <a:rPr lang="tr-TR" sz="2200" dirty="0">
                <a:latin typeface="Segoe UI" panose="020B0502040204020203" pitchFamily="34" charset="0"/>
                <a:cs typeface="Segoe UI" panose="020B0502040204020203" pitchFamily="34" charset="0"/>
              </a:rPr>
              <a:t> 2026</a:t>
            </a:r>
          </a:p>
          <a:p>
            <a:pPr lvl="1"/>
            <a:r>
              <a:rPr lang="tr-TR" sz="2200" dirty="0">
                <a:latin typeface="Segoe UI" panose="020B0502040204020203" pitchFamily="34" charset="0"/>
                <a:cs typeface="Segoe UI" panose="020B0502040204020203" pitchFamily="34" charset="0"/>
              </a:rPr>
              <a:t>.NET 10 </a:t>
            </a:r>
          </a:p>
          <a:p>
            <a:pPr lvl="1"/>
            <a:r>
              <a:rPr lang="tr-TR" sz="2200" dirty="0" err="1">
                <a:latin typeface="Segoe UI" panose="020B0502040204020203" pitchFamily="34" charset="0"/>
                <a:cs typeface="Segoe UI" panose="020B0502040204020203" pitchFamily="34" charset="0"/>
              </a:rPr>
              <a:t>GitHub</a:t>
            </a:r>
            <a:r>
              <a:rPr lang="tr-TR" sz="2200" dirty="0">
                <a:latin typeface="Segoe UI" panose="020B0502040204020203" pitchFamily="34" charset="0"/>
                <a:cs typeface="Segoe UI" panose="020B0502040204020203" pitchFamily="34" charset="0"/>
              </a:rPr>
              <a:t> hesabı (</a:t>
            </a:r>
            <a:r>
              <a:rPr lang="tr-TR" sz="2200" dirty="0" err="1">
                <a:latin typeface="Segoe UI" panose="020B0502040204020203" pitchFamily="34" charset="0"/>
                <a:cs typeface="Segoe UI" panose="020B0502040204020203" pitchFamily="34" charset="0"/>
              </a:rPr>
              <a:t>Repository</a:t>
            </a:r>
            <a:r>
              <a:rPr lang="tr-TR" sz="2200" dirty="0">
                <a:latin typeface="Segoe UI" panose="020B0502040204020203" pitchFamily="34" charset="0"/>
                <a:cs typeface="Segoe UI" panose="020B0502040204020203" pitchFamily="34" charset="0"/>
              </a:rPr>
              <a:t> ve </a:t>
            </a:r>
            <a:r>
              <a:rPr lang="tr-TR" sz="2200" dirty="0" err="1">
                <a:latin typeface="Segoe UI" panose="020B0502040204020203" pitchFamily="34" charset="0"/>
                <a:cs typeface="Segoe UI" panose="020B0502040204020203" pitchFamily="34" charset="0"/>
              </a:rPr>
              <a:t>Actions</a:t>
            </a:r>
            <a:r>
              <a:rPr lang="tr-TR" sz="2200" dirty="0">
                <a:latin typeface="Segoe UI" panose="020B0502040204020203" pitchFamily="34" charset="0"/>
                <a:cs typeface="Segoe UI" panose="020B0502040204020203" pitchFamily="34" charset="0"/>
              </a:rPr>
              <a:t> için)</a:t>
            </a:r>
          </a:p>
          <a:p>
            <a:pPr lvl="1"/>
            <a:r>
              <a:rPr lang="tr-TR" sz="2200" dirty="0">
                <a:latin typeface="Segoe UI" panose="020B0502040204020203" pitchFamily="34" charset="0"/>
                <a:cs typeface="Segoe UI" panose="020B0502040204020203" pitchFamily="34" charset="0"/>
              </a:rPr>
              <a:t>Microsoft ve Azure hesapları (Azure </a:t>
            </a:r>
            <a:r>
              <a:rPr lang="tr-TR" sz="2200" dirty="0" err="1">
                <a:latin typeface="Segoe UI" panose="020B0502040204020203" pitchFamily="34" charset="0"/>
                <a:cs typeface="Segoe UI" panose="020B0502040204020203" pitchFamily="34" charset="0"/>
              </a:rPr>
              <a:t>App</a:t>
            </a:r>
            <a:r>
              <a:rPr lang="tr-TR" sz="2200" dirty="0">
                <a:latin typeface="Segoe UI" panose="020B0502040204020203" pitchFamily="34" charset="0"/>
                <a:cs typeface="Segoe UI" panose="020B0502040204020203" pitchFamily="34" charset="0"/>
              </a:rPr>
              <a:t> Service için)</a:t>
            </a:r>
          </a:p>
        </p:txBody>
      </p:sp>
      <p:pic>
        <p:nvPicPr>
          <p:cNvPr id="5" name="Grafik 4">
            <a:extLst>
              <a:ext uri="{FF2B5EF4-FFF2-40B4-BE49-F238E27FC236}">
                <a16:creationId xmlns:a16="http://schemas.microsoft.com/office/drawing/2014/main" id="{2060E64D-B169-7AFD-0BD8-F74D0B242B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0" name="Resim 9" descr="grafik, grafik tasarım, yazı tipi, ekran görüntüsü içeren bir resim&#10;&#10;Yapay zeka tarafından oluşturulan içerik yanlış olabilir.">
            <a:extLst>
              <a:ext uri="{FF2B5EF4-FFF2-40B4-BE49-F238E27FC236}">
                <a16:creationId xmlns:a16="http://schemas.microsoft.com/office/drawing/2014/main" id="{BC8017B7-BDCB-3439-B3F2-B374F122BE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6CF89D2F-2A2D-9006-B140-33CE2E9DDC4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9D05B-6092-467E-1A0E-F69AAEBA7511}"/>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F38983C1-A849-0C86-1755-61A4332B8EEA}"/>
              </a:ext>
            </a:extLst>
          </p:cNvPr>
          <p:cNvSpPr>
            <a:spLocks noGrp="1"/>
          </p:cNvSpPr>
          <p:nvPr>
            <p:ph type="title" hasCustomPrompt="1"/>
          </p:nvPr>
        </p:nvSpPr>
        <p:spPr>
          <a:xfrm>
            <a:off x="585216" y="2309811"/>
            <a:ext cx="3182027" cy="2407963"/>
          </a:xfrm>
        </p:spPr>
        <p:txBody>
          <a:bodyPr anchor="t">
            <a:normAutofit/>
          </a:bodyPr>
          <a:lstStyle>
            <a:lvl1pPr>
              <a:defRPr>
                <a:solidFill>
                  <a:schemeClr val="tx1"/>
                </a:solidFill>
              </a:defRPr>
            </a:lvl1pPr>
          </a:lstStyle>
          <a:p>
            <a:r>
              <a:rPr lang="tr-TR" dirty="0">
                <a:latin typeface="Segoe UI Semibold" panose="020B0702040204020203" pitchFamily="34" charset="0"/>
                <a:cs typeface="Segoe UI Semibold" panose="020B0702040204020203" pitchFamily="34" charset="0"/>
              </a:rPr>
              <a:t>Proje Tanıtımı</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811D157F-0DFF-BDCD-F0D4-408F3B20F3B5}"/>
              </a:ext>
            </a:extLst>
          </p:cNvPr>
          <p:cNvSpPr>
            <a:spLocks noGrp="1"/>
          </p:cNvSpPr>
          <p:nvPr>
            <p:ph type="body" sz="quarter" idx="11"/>
          </p:nvPr>
        </p:nvSpPr>
        <p:spPr>
          <a:xfrm>
            <a:off x="4356100" y="2309811"/>
            <a:ext cx="7253288" cy="3070571"/>
          </a:xfrm>
        </p:spPr>
        <p:txBody>
          <a:bodyPr anchor="t">
            <a:normAutofit/>
          </a:bodyPr>
          <a:lstStyle>
            <a:lvl1pPr marL="231775" indent="-231775">
              <a:spcAft>
                <a:spcPts val="600"/>
              </a:spcAft>
              <a:buFont typeface="Wingdings" panose="05000000000000000000" pitchFamily="2" charset="2"/>
              <a:buChar char=""/>
              <a:defRPr/>
            </a:lvl1pPr>
          </a:lstStyle>
          <a:p>
            <a:pPr lvl="1"/>
            <a:r>
              <a:rPr lang="tr-TR" sz="2200" dirty="0">
                <a:latin typeface="Segoe UI" panose="020B0502040204020203" pitchFamily="34" charset="0"/>
                <a:cs typeface="Segoe UI" panose="020B0502040204020203" pitchFamily="34" charset="0"/>
              </a:rPr>
              <a:t>Yönetim Panelli Web Sitesi</a:t>
            </a:r>
          </a:p>
          <a:p>
            <a:pPr lvl="1"/>
            <a:r>
              <a:rPr lang="tr-TR" sz="2200" dirty="0" err="1">
                <a:latin typeface="Segoe UI" panose="020B0502040204020203" pitchFamily="34" charset="0"/>
                <a:cs typeface="Segoe UI" panose="020B0502040204020203" pitchFamily="34" charset="0"/>
              </a:rPr>
              <a:t>In</a:t>
            </a:r>
            <a:r>
              <a:rPr lang="tr-TR" sz="2200" dirty="0">
                <a:latin typeface="Segoe UI" panose="020B0502040204020203" pitchFamily="34" charset="0"/>
                <a:cs typeface="Segoe UI" panose="020B0502040204020203" pitchFamily="34" charset="0"/>
              </a:rPr>
              <a:t>-Memory veya MSSSQL </a:t>
            </a:r>
            <a:r>
              <a:rPr lang="tr-TR" sz="2200" dirty="0" err="1">
                <a:latin typeface="Segoe UI" panose="020B0502040204020203" pitchFamily="34" charset="0"/>
                <a:cs typeface="Segoe UI" panose="020B0502040204020203" pitchFamily="34" charset="0"/>
              </a:rPr>
              <a:t>database</a:t>
            </a:r>
            <a:r>
              <a:rPr lang="tr-TR" sz="2200" dirty="0">
                <a:latin typeface="Segoe UI" panose="020B0502040204020203" pitchFamily="34" charset="0"/>
                <a:cs typeface="Segoe UI" panose="020B0502040204020203" pitchFamily="34" charset="0"/>
              </a:rPr>
              <a:t> tercihi.</a:t>
            </a:r>
          </a:p>
          <a:p>
            <a:pPr lvl="1"/>
            <a:r>
              <a:rPr lang="tr-TR" sz="2200" dirty="0">
                <a:latin typeface="Segoe UI" panose="020B0502040204020203" pitchFamily="34" charset="0"/>
                <a:cs typeface="Segoe UI" panose="020B0502040204020203" pitchFamily="34" charset="0"/>
              </a:rPr>
              <a:t>Yönetim panelinin </a:t>
            </a:r>
            <a:r>
              <a:rPr lang="tr-TR" sz="2200" dirty="0" err="1">
                <a:latin typeface="Segoe UI" panose="020B0502040204020203" pitchFamily="34" charset="0"/>
                <a:cs typeface="Segoe UI" panose="020B0502040204020203" pitchFamily="34" charset="0"/>
              </a:rPr>
              <a:t>Area</a:t>
            </a:r>
            <a:r>
              <a:rPr lang="tr-TR" sz="2200" dirty="0">
                <a:latin typeface="Segoe UI" panose="020B0502040204020203" pitchFamily="34" charset="0"/>
                <a:cs typeface="Segoe UI" panose="020B0502040204020203" pitchFamily="34" charset="0"/>
              </a:rPr>
              <a:t> içerisinde veya harici bir web uygulaması olarak yer aldığı iki farklı senaryo.</a:t>
            </a:r>
          </a:p>
          <a:p>
            <a:pPr lvl="1"/>
            <a:r>
              <a:rPr lang="tr-TR" sz="2200" dirty="0">
                <a:latin typeface="Segoe UI" panose="020B0502040204020203" pitchFamily="34" charset="0"/>
                <a:cs typeface="Segoe UI" panose="020B0502040204020203" pitchFamily="34" charset="0"/>
              </a:rPr>
              <a:t>Panel üzerinden düzenlenebilen sayfa metinleri.</a:t>
            </a:r>
          </a:p>
          <a:p>
            <a:pPr lvl="1"/>
            <a:r>
              <a:rPr lang="tr-TR" sz="2200" dirty="0">
                <a:latin typeface="Segoe UI" panose="020B0502040204020203" pitchFamily="34" charset="0"/>
                <a:cs typeface="Segoe UI" panose="020B0502040204020203" pitchFamily="34" charset="0"/>
              </a:rPr>
              <a:t>Projeler için temel entegrasyon (</a:t>
            </a:r>
            <a:r>
              <a:rPr lang="tr-TR" sz="2200" dirty="0" err="1">
                <a:latin typeface="Segoe UI" panose="020B0502040204020203" pitchFamily="34" charset="0"/>
                <a:cs typeface="Segoe UI" panose="020B0502040204020203" pitchFamily="34" charset="0"/>
              </a:rPr>
              <a:t>smoke</a:t>
            </a:r>
            <a:r>
              <a:rPr lang="tr-TR" sz="2200" dirty="0">
                <a:latin typeface="Segoe UI" panose="020B0502040204020203" pitchFamily="34" charset="0"/>
                <a:cs typeface="Segoe UI" panose="020B0502040204020203" pitchFamily="34" charset="0"/>
              </a:rPr>
              <a:t>) testleri.</a:t>
            </a:r>
          </a:p>
        </p:txBody>
      </p:sp>
      <p:pic>
        <p:nvPicPr>
          <p:cNvPr id="5" name="Grafik 4">
            <a:extLst>
              <a:ext uri="{FF2B5EF4-FFF2-40B4-BE49-F238E27FC236}">
                <a16:creationId xmlns:a16="http://schemas.microsoft.com/office/drawing/2014/main" id="{75B9F54F-BCE3-7EBE-1CED-3B04FFBD4F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3EFAA993-8C46-21CD-3E26-72AC7CDFE5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274560DA-CE91-3E4B-D54C-3FA10648B10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4094446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AAE12-6797-C7EC-3118-13764B75DC82}"/>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574CC93D-C30C-8EF3-65BC-650177CC2DE6}"/>
              </a:ext>
            </a:extLst>
          </p:cNvPr>
          <p:cNvSpPr>
            <a:spLocks noGrp="1"/>
          </p:cNvSpPr>
          <p:nvPr>
            <p:ph type="title" hasCustomPrompt="1"/>
          </p:nvPr>
        </p:nvSpPr>
        <p:spPr>
          <a:xfrm>
            <a:off x="585216" y="2309812"/>
            <a:ext cx="3182027" cy="1119188"/>
          </a:xfrm>
        </p:spPr>
        <p:txBody>
          <a:bodyPr anchor="t">
            <a:normAutofit/>
          </a:bodyPr>
          <a:lstStyle>
            <a:lvl1pPr>
              <a:defRPr>
                <a:solidFill>
                  <a:schemeClr val="tx1"/>
                </a:solidFill>
              </a:defRPr>
            </a:lvl1pPr>
          </a:lstStyle>
          <a:p>
            <a:r>
              <a:rPr lang="tr-TR" dirty="0">
                <a:latin typeface="Segoe UI Semibold" panose="020B0702040204020203" pitchFamily="34" charset="0"/>
                <a:cs typeface="Segoe UI Semibold" panose="020B0702040204020203" pitchFamily="34" charset="0"/>
              </a:rPr>
              <a:t>Proje Yapısı</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4F15D707-0228-8B82-F8CA-DCC7D7F3CCBB}"/>
              </a:ext>
            </a:extLst>
          </p:cNvPr>
          <p:cNvSpPr>
            <a:spLocks noGrp="1"/>
          </p:cNvSpPr>
          <p:nvPr>
            <p:ph type="body" sz="quarter" idx="11"/>
          </p:nvPr>
        </p:nvSpPr>
        <p:spPr>
          <a:xfrm>
            <a:off x="4356100" y="2309812"/>
            <a:ext cx="7253288" cy="1767840"/>
          </a:xfrm>
        </p:spPr>
        <p:txBody>
          <a:bodyPr anchor="t">
            <a:normAutofit/>
          </a:bodyPr>
          <a:lstStyle>
            <a:lvl1pPr marL="231775" indent="-231775">
              <a:spcAft>
                <a:spcPts val="600"/>
              </a:spcAft>
              <a:buFont typeface="Wingdings" panose="05000000000000000000" pitchFamily="2" charset="2"/>
              <a:buChar char=""/>
              <a:defRPr/>
            </a:lvl1pPr>
          </a:lstStyle>
          <a:p>
            <a:pPr lvl="1"/>
            <a:r>
              <a:rPr lang="tr-TR" sz="2200" dirty="0">
                <a:latin typeface="Segoe UI" panose="020B0502040204020203" pitchFamily="34" charset="0"/>
                <a:cs typeface="Segoe UI" panose="020B0502040204020203" pitchFamily="34" charset="0"/>
              </a:rPr>
              <a:t>1. Senaryo: Solution içerisinde tek bir web uygulamasının bulunması.</a:t>
            </a:r>
          </a:p>
          <a:p>
            <a:pPr lvl="1"/>
            <a:endParaRPr lang="tr-TR" sz="2200" dirty="0">
              <a:latin typeface="Segoe UI" panose="020B0502040204020203" pitchFamily="34" charset="0"/>
              <a:cs typeface="Segoe UI" panose="020B0502040204020203" pitchFamily="34" charset="0"/>
            </a:endParaRPr>
          </a:p>
          <a:p>
            <a:pPr lvl="1"/>
            <a:r>
              <a:rPr lang="tr-TR" sz="2200" dirty="0">
                <a:latin typeface="Segoe UI" panose="020B0502040204020203" pitchFamily="34" charset="0"/>
                <a:cs typeface="Segoe UI" panose="020B0502040204020203" pitchFamily="34" charset="0"/>
              </a:rPr>
              <a:t>2. Senaryo: Solution içerisinde birden çok web uygulamasının bulunması.</a:t>
            </a:r>
          </a:p>
        </p:txBody>
      </p:sp>
      <p:pic>
        <p:nvPicPr>
          <p:cNvPr id="5" name="Grafik 4">
            <a:extLst>
              <a:ext uri="{FF2B5EF4-FFF2-40B4-BE49-F238E27FC236}">
                <a16:creationId xmlns:a16="http://schemas.microsoft.com/office/drawing/2014/main" id="{B7957B93-2AA4-540B-268B-068461E071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21A72AB1-B472-4833-3E26-4761C22DC5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0C2475FA-A0E3-321D-47F8-50E2EE6DE86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145085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364E3-2955-D7EF-A73D-4BE2C563B6E7}"/>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5ACE5C99-DF32-0957-BE24-4143D2F55362}"/>
              </a:ext>
            </a:extLst>
          </p:cNvPr>
          <p:cNvSpPr>
            <a:spLocks noGrp="1"/>
          </p:cNvSpPr>
          <p:nvPr>
            <p:ph type="title" hasCustomPrompt="1"/>
          </p:nvPr>
        </p:nvSpPr>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a:ln w="3175">
                  <a:noFill/>
                </a:ln>
                <a:solidFill>
                  <a:schemeClr val="tx1"/>
                </a:solidFill>
                <a:effectLst/>
                <a:latin typeface="+mj-lt"/>
                <a:ea typeface="+mn-ea"/>
                <a:cs typeface="Segoe UI" pitchFamily="34" charset="0"/>
              </a:defRPr>
            </a:lvl1pPr>
          </a:lstStyle>
          <a:p>
            <a:r>
              <a:rPr lang="tr-TR" dirty="0" err="1"/>
              <a:t>GitHub</a:t>
            </a:r>
            <a:r>
              <a:rPr lang="tr-TR" dirty="0"/>
              <a:t> </a:t>
            </a:r>
            <a:r>
              <a:rPr lang="tr-TR" dirty="0" err="1"/>
              <a:t>Actions</a:t>
            </a:r>
            <a:endParaRPr lang="en-US" dirty="0"/>
          </a:p>
        </p:txBody>
      </p:sp>
      <p:pic>
        <p:nvPicPr>
          <p:cNvPr id="4" name="Resim 3" descr="grafik, grafik tasarım, yazı tipi, metin içeren bir resim&#10;&#10;Yapay zeka tarafından oluşturulan içerik yanlış olabilir.">
            <a:extLst>
              <a:ext uri="{FF2B5EF4-FFF2-40B4-BE49-F238E27FC236}">
                <a16:creationId xmlns:a16="http://schemas.microsoft.com/office/drawing/2014/main" id="{589F6F98-DB7A-075C-F6C6-D627C3DF58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16" y="534442"/>
            <a:ext cx="1403062" cy="386992"/>
          </a:xfrm>
          <a:prstGeom prst="rect">
            <a:avLst/>
          </a:prstGeom>
        </p:spPr>
      </p:pic>
      <p:pic>
        <p:nvPicPr>
          <p:cNvPr id="3" name="Resim 2" descr="kedi, memeli, siluet içeren bir resim&#10;&#10;Yapay zeka tarafından oluşturulmuş içerik yanlış olabilir.">
            <a:extLst>
              <a:ext uri="{FF2B5EF4-FFF2-40B4-BE49-F238E27FC236}">
                <a16:creationId xmlns:a16="http://schemas.microsoft.com/office/drawing/2014/main" id="{8EAEC52D-6F00-4DEC-F410-3F0F5933E9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216" y="1541006"/>
            <a:ext cx="1195200" cy="1195200"/>
          </a:xfrm>
          <a:prstGeom prst="rect">
            <a:avLst/>
          </a:prstGeom>
        </p:spPr>
      </p:pic>
    </p:spTree>
    <p:extLst>
      <p:ext uri="{BB962C8B-B14F-4D97-AF65-F5344CB8AC3E}">
        <p14:creationId xmlns:p14="http://schemas.microsoft.com/office/powerpoint/2010/main" val="2543467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C29CC-C966-4313-314E-D6ACC19321C2}"/>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FAC7855E-ABEC-797A-E18C-89B9EB063E41}"/>
              </a:ext>
            </a:extLst>
          </p:cNvPr>
          <p:cNvSpPr>
            <a:spLocks noGrp="1"/>
          </p:cNvSpPr>
          <p:nvPr>
            <p:ph type="title" hasCustomPrompt="1"/>
          </p:nvPr>
        </p:nvSpPr>
        <p:spPr>
          <a:xfrm>
            <a:off x="585216" y="2309811"/>
            <a:ext cx="3182027" cy="2301945"/>
          </a:xfrm>
        </p:spPr>
        <p:txBody>
          <a:bodyPr anchor="t">
            <a:normAutofit/>
          </a:bodyPr>
          <a:lstStyle>
            <a:lvl1pPr>
              <a:defRPr>
                <a:solidFill>
                  <a:schemeClr val="tx1"/>
                </a:solidFill>
              </a:defRPr>
            </a:lvl1pPr>
          </a:lstStyle>
          <a:p>
            <a:r>
              <a:rPr lang="tr-TR" dirty="0" err="1">
                <a:latin typeface="Segoe UI Semibold" panose="020B0702040204020203" pitchFamily="34" charset="0"/>
                <a:cs typeface="Segoe UI Semibold" panose="020B0702040204020203" pitchFamily="34" charset="0"/>
              </a:rPr>
              <a:t>Workflow</a:t>
            </a:r>
            <a:r>
              <a:rPr lang="tr-TR" dirty="0">
                <a:latin typeface="Segoe UI Semibold" panose="020B0702040204020203" pitchFamily="34" charset="0"/>
                <a:cs typeface="Segoe UI Semibold" panose="020B0702040204020203" pitchFamily="34" charset="0"/>
              </a:rPr>
              <a:t> Yapısı</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2DD1F66E-4C58-9830-5A92-0E9A8E4D3178}"/>
              </a:ext>
            </a:extLst>
          </p:cNvPr>
          <p:cNvSpPr>
            <a:spLocks noGrp="1"/>
          </p:cNvSpPr>
          <p:nvPr>
            <p:ph type="body" sz="quarter" idx="11"/>
          </p:nvPr>
        </p:nvSpPr>
        <p:spPr>
          <a:xfrm>
            <a:off x="4356099" y="2309811"/>
            <a:ext cx="7425083" cy="3675063"/>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b="1" dirty="0">
                <a:latin typeface="Segoe UI" panose="020B0502040204020203" pitchFamily="34" charset="0"/>
                <a:cs typeface="Segoe UI" panose="020B0502040204020203" pitchFamily="34" charset="0"/>
              </a:rPr>
              <a:t>name</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Workflow’un</a:t>
            </a:r>
            <a:r>
              <a:rPr lang="tr-TR" sz="2200" dirty="0">
                <a:latin typeface="Segoe UI" panose="020B0502040204020203" pitchFamily="34" charset="0"/>
                <a:cs typeface="Segoe UI" panose="020B0502040204020203" pitchFamily="34" charset="0"/>
              </a:rPr>
              <a:t> görünen adı.</a:t>
            </a:r>
          </a:p>
          <a:p>
            <a:pPr lvl="1">
              <a:lnSpc>
                <a:spcPct val="110000"/>
              </a:lnSpc>
            </a:pPr>
            <a:r>
              <a:rPr lang="tr-TR" sz="2200" b="1" dirty="0">
                <a:latin typeface="Segoe UI" panose="020B0502040204020203" pitchFamily="34" charset="0"/>
                <a:cs typeface="Segoe UI" panose="020B0502040204020203" pitchFamily="34" charset="0"/>
              </a:rPr>
              <a:t>on</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Workflow’un</a:t>
            </a:r>
            <a:r>
              <a:rPr lang="tr-TR" sz="2200" dirty="0">
                <a:latin typeface="Segoe UI" panose="020B0502040204020203" pitchFamily="34" charset="0"/>
                <a:cs typeface="Segoe UI" panose="020B0502040204020203" pitchFamily="34" charset="0"/>
              </a:rPr>
              <a:t> </a:t>
            </a:r>
            <a:r>
              <a:rPr lang="tr-TR" sz="2200" b="1" dirty="0">
                <a:latin typeface="Segoe UI" panose="020B0502040204020203" pitchFamily="34" charset="0"/>
                <a:cs typeface="Segoe UI" panose="020B0502040204020203" pitchFamily="34" charset="0"/>
              </a:rPr>
              <a:t>ne zaman</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çalışacağınını</a:t>
            </a:r>
            <a:r>
              <a:rPr lang="tr-TR" sz="2200" dirty="0">
                <a:latin typeface="Segoe UI" panose="020B0502040204020203" pitchFamily="34" charset="0"/>
                <a:cs typeface="Segoe UI" panose="020B0502040204020203" pitchFamily="34" charset="0"/>
              </a:rPr>
              <a:t> belirler.</a:t>
            </a:r>
          </a:p>
          <a:p>
            <a:pPr lvl="1">
              <a:lnSpc>
                <a:spcPct val="110000"/>
              </a:lnSpc>
            </a:pPr>
            <a:r>
              <a:rPr lang="tr-TR" sz="2200" b="1" dirty="0" err="1">
                <a:latin typeface="Segoe UI" panose="020B0502040204020203" pitchFamily="34" charset="0"/>
                <a:cs typeface="Segoe UI" panose="020B0502040204020203" pitchFamily="34" charset="0"/>
              </a:rPr>
              <a:t>env</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Workflow</a:t>
            </a:r>
            <a:r>
              <a:rPr lang="tr-TR" sz="2200" dirty="0">
                <a:latin typeface="Segoe UI" panose="020B0502040204020203" pitchFamily="34" charset="0"/>
                <a:cs typeface="Segoe UI" panose="020B0502040204020203" pitchFamily="34" charset="0"/>
              </a:rPr>
              <a:t> genelinde kullanılan ortam değişkenleri.</a:t>
            </a:r>
          </a:p>
          <a:p>
            <a:pPr lvl="1">
              <a:lnSpc>
                <a:spcPct val="110000"/>
              </a:lnSpc>
            </a:pPr>
            <a:r>
              <a:rPr lang="tr-TR" sz="2200" b="1" dirty="0" err="1">
                <a:latin typeface="Segoe UI" panose="020B0502040204020203" pitchFamily="34" charset="0"/>
                <a:cs typeface="Segoe UI" panose="020B0502040204020203" pitchFamily="34" charset="0"/>
              </a:rPr>
              <a:t>permission</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Workflow</a:t>
            </a:r>
            <a:r>
              <a:rPr lang="tr-TR" sz="2200" dirty="0">
                <a:latin typeface="Segoe UI" panose="020B0502040204020203" pitchFamily="34" charset="0"/>
                <a:cs typeface="Segoe UI" panose="020B0502040204020203" pitchFamily="34" charset="0"/>
              </a:rPr>
              <a:t> için </a:t>
            </a:r>
            <a:r>
              <a:rPr lang="tr-TR" sz="2200" b="1" dirty="0" err="1">
                <a:latin typeface="Segoe UI" panose="020B0502040204020203" pitchFamily="34" charset="0"/>
                <a:cs typeface="Segoe UI" panose="020B0502040204020203" pitchFamily="34" charset="0"/>
              </a:rPr>
              <a:t>GitHub</a:t>
            </a:r>
            <a:r>
              <a:rPr lang="tr-TR" sz="2200" b="1" dirty="0">
                <a:latin typeface="Segoe UI" panose="020B0502040204020203" pitchFamily="34" charset="0"/>
                <a:cs typeface="Segoe UI" panose="020B0502040204020203" pitchFamily="34" charset="0"/>
              </a:rPr>
              <a:t> </a:t>
            </a:r>
            <a:r>
              <a:rPr lang="tr-TR" sz="2200" b="1" dirty="0" err="1">
                <a:latin typeface="Segoe UI" panose="020B0502040204020203" pitchFamily="34" charset="0"/>
                <a:cs typeface="Segoe UI" panose="020B0502040204020203" pitchFamily="34" charset="0"/>
              </a:rPr>
              <a:t>Token</a:t>
            </a:r>
            <a:r>
              <a:rPr lang="tr-TR" sz="2200" b="1" dirty="0">
                <a:latin typeface="Segoe UI" panose="020B0502040204020203" pitchFamily="34" charset="0"/>
                <a:cs typeface="Segoe UI" panose="020B0502040204020203" pitchFamily="34" charset="0"/>
              </a:rPr>
              <a:t> </a:t>
            </a:r>
            <a:r>
              <a:rPr lang="tr-TR" sz="2200" dirty="0">
                <a:latin typeface="Segoe UI" panose="020B0502040204020203" pitchFamily="34" charset="0"/>
                <a:cs typeface="Segoe UI" panose="020B0502040204020203" pitchFamily="34" charset="0"/>
              </a:rPr>
              <a:t>yetkilerini belirler.</a:t>
            </a:r>
          </a:p>
          <a:p>
            <a:pPr lvl="1">
              <a:lnSpc>
                <a:spcPct val="110000"/>
              </a:lnSpc>
            </a:pPr>
            <a:r>
              <a:rPr lang="tr-TR" sz="2200" b="1" dirty="0" err="1">
                <a:latin typeface="Segoe UI" panose="020B0502040204020203" pitchFamily="34" charset="0"/>
                <a:cs typeface="Segoe UI" panose="020B0502040204020203" pitchFamily="34" charset="0"/>
              </a:rPr>
              <a:t>concurrency</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Workflow</a:t>
            </a:r>
            <a:r>
              <a:rPr lang="tr-TR" sz="2200" dirty="0">
                <a:latin typeface="Segoe UI" panose="020B0502040204020203" pitchFamily="34" charset="0"/>
                <a:cs typeface="Segoe UI" panose="020B0502040204020203" pitchFamily="34" charset="0"/>
              </a:rPr>
              <a:t> için çakışmaları önlemek adına eşzamanlılık kontrolü.</a:t>
            </a:r>
          </a:p>
        </p:txBody>
      </p:sp>
      <p:pic>
        <p:nvPicPr>
          <p:cNvPr id="5" name="Grafik 4">
            <a:extLst>
              <a:ext uri="{FF2B5EF4-FFF2-40B4-BE49-F238E27FC236}">
                <a16:creationId xmlns:a16="http://schemas.microsoft.com/office/drawing/2014/main" id="{EE27AA4D-82F9-B232-7D4A-BA83A2E998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D3FA78F1-FF9D-4F47-C49C-F83B92F4FA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E714FC4E-B155-1FE4-697B-92F505D871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2948794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7E370-1D6D-68D3-AB99-638AAD7B56D1}"/>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8207EE77-8CEA-FF36-2493-F55018531CC5}"/>
              </a:ext>
            </a:extLst>
          </p:cNvPr>
          <p:cNvSpPr>
            <a:spLocks noGrp="1"/>
          </p:cNvSpPr>
          <p:nvPr>
            <p:ph type="title" hasCustomPrompt="1"/>
          </p:nvPr>
        </p:nvSpPr>
        <p:spPr>
          <a:xfrm>
            <a:off x="585216" y="2309811"/>
            <a:ext cx="3182027" cy="2301945"/>
          </a:xfrm>
        </p:spPr>
        <p:txBody>
          <a:bodyPr anchor="t">
            <a:normAutofit/>
          </a:bodyPr>
          <a:lstStyle>
            <a:lvl1pPr>
              <a:defRPr>
                <a:solidFill>
                  <a:schemeClr val="tx1"/>
                </a:solidFill>
              </a:defRPr>
            </a:lvl1pPr>
          </a:lstStyle>
          <a:p>
            <a:r>
              <a:rPr lang="tr-TR" dirty="0" err="1">
                <a:latin typeface="Segoe UI Semibold" panose="020B0702040204020203" pitchFamily="34" charset="0"/>
                <a:cs typeface="Segoe UI Semibold" panose="020B0702040204020203" pitchFamily="34" charset="0"/>
              </a:rPr>
              <a:t>Workflow</a:t>
            </a:r>
            <a:r>
              <a:rPr lang="tr-TR" dirty="0">
                <a:latin typeface="Segoe UI Semibold" panose="020B0702040204020203" pitchFamily="34" charset="0"/>
                <a:cs typeface="Segoe UI Semibold" panose="020B0702040204020203" pitchFamily="34" charset="0"/>
              </a:rPr>
              <a:t> Yapısı</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CBD7B5FF-3863-97FF-45D8-5399B1E62764}"/>
              </a:ext>
            </a:extLst>
          </p:cNvPr>
          <p:cNvSpPr>
            <a:spLocks noGrp="1"/>
          </p:cNvSpPr>
          <p:nvPr>
            <p:ph type="body" sz="quarter" idx="11"/>
          </p:nvPr>
        </p:nvSpPr>
        <p:spPr>
          <a:xfrm>
            <a:off x="4356099" y="2309811"/>
            <a:ext cx="7425083" cy="3675063"/>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b="1" dirty="0" err="1">
                <a:latin typeface="Segoe UI" panose="020B0502040204020203" pitchFamily="34" charset="0"/>
                <a:cs typeface="Segoe UI" panose="020B0502040204020203" pitchFamily="34" charset="0"/>
              </a:rPr>
              <a:t>jobs</a:t>
            </a:r>
            <a:r>
              <a:rPr lang="tr-TR" sz="2200" b="1"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Workflow</a:t>
            </a:r>
            <a:r>
              <a:rPr lang="tr-TR" sz="2200" dirty="0">
                <a:latin typeface="Segoe UI" panose="020B0502040204020203" pitchFamily="34" charset="0"/>
                <a:cs typeface="Segoe UI" panose="020B0502040204020203" pitchFamily="34" charset="0"/>
              </a:rPr>
              <a:t> içindeki </a:t>
            </a:r>
            <a:r>
              <a:rPr lang="tr-TR" sz="2200" b="1" dirty="0">
                <a:latin typeface="Segoe UI" panose="020B0502040204020203" pitchFamily="34" charset="0"/>
                <a:cs typeface="Segoe UI" panose="020B0502040204020203" pitchFamily="34" charset="0"/>
              </a:rPr>
              <a:t>işlerin</a:t>
            </a:r>
            <a:r>
              <a:rPr lang="tr-TR" sz="2200" dirty="0">
                <a:latin typeface="Segoe UI" panose="020B0502040204020203" pitchFamily="34" charset="0"/>
                <a:cs typeface="Segoe UI" panose="020B0502040204020203" pitchFamily="34" charset="0"/>
              </a:rPr>
              <a:t> listesi.</a:t>
            </a:r>
          </a:p>
          <a:p>
            <a:pPr lvl="1">
              <a:lnSpc>
                <a:spcPct val="110000"/>
              </a:lnSpc>
            </a:pPr>
            <a:r>
              <a:rPr lang="tr-TR" sz="2200" b="1" dirty="0" err="1">
                <a:latin typeface="Segoe UI" panose="020B0502040204020203" pitchFamily="34" charset="0"/>
                <a:cs typeface="Segoe UI" panose="020B0502040204020203" pitchFamily="34" charset="0"/>
              </a:rPr>
              <a:t>runs</a:t>
            </a:r>
            <a:r>
              <a:rPr lang="tr-TR" sz="2200" b="1" dirty="0">
                <a:latin typeface="Segoe UI" panose="020B0502040204020203" pitchFamily="34" charset="0"/>
                <a:cs typeface="Segoe UI" panose="020B0502040204020203" pitchFamily="34" charset="0"/>
              </a:rPr>
              <a:t>-on</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Job’un</a:t>
            </a:r>
            <a:r>
              <a:rPr lang="tr-TR" sz="2200" dirty="0">
                <a:latin typeface="Segoe UI" panose="020B0502040204020203" pitchFamily="34" charset="0"/>
                <a:cs typeface="Segoe UI" panose="020B0502040204020203" pitchFamily="34" charset="0"/>
              </a:rPr>
              <a:t> çalışacağı </a:t>
            </a:r>
            <a:r>
              <a:rPr lang="tr-TR" sz="2200" dirty="0" err="1">
                <a:latin typeface="Segoe UI" panose="020B0502040204020203" pitchFamily="34" charset="0"/>
                <a:cs typeface="Segoe UI" panose="020B0502040204020203" pitchFamily="34" charset="0"/>
              </a:rPr>
              <a:t>runner’ı</a:t>
            </a:r>
            <a:r>
              <a:rPr lang="tr-TR" sz="2200" dirty="0">
                <a:latin typeface="Segoe UI" panose="020B0502040204020203" pitchFamily="34" charset="0"/>
                <a:cs typeface="Segoe UI" panose="020B0502040204020203" pitchFamily="34" charset="0"/>
              </a:rPr>
              <a:t> seçer.</a:t>
            </a:r>
          </a:p>
          <a:p>
            <a:pPr lvl="1">
              <a:lnSpc>
                <a:spcPct val="110000"/>
              </a:lnSpc>
            </a:pPr>
            <a:r>
              <a:rPr lang="tr-TR" sz="2200" b="1" dirty="0" err="1">
                <a:latin typeface="Segoe UI" panose="020B0502040204020203" pitchFamily="34" charset="0"/>
                <a:cs typeface="Segoe UI" panose="020B0502040204020203" pitchFamily="34" charset="0"/>
              </a:rPr>
              <a:t>steps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Job’un</a:t>
            </a:r>
            <a:r>
              <a:rPr lang="tr-TR" sz="2200" dirty="0">
                <a:latin typeface="Segoe UI" panose="020B0502040204020203" pitchFamily="34" charset="0"/>
                <a:cs typeface="Segoe UI" panose="020B0502040204020203" pitchFamily="34" charset="0"/>
              </a:rPr>
              <a:t> içinde sırayla çalışan adımlar.</a:t>
            </a:r>
          </a:p>
          <a:p>
            <a:pPr lvl="1">
              <a:lnSpc>
                <a:spcPct val="110000"/>
              </a:lnSpc>
            </a:pPr>
            <a:r>
              <a:rPr lang="tr-TR" sz="2200" b="1" dirty="0" err="1">
                <a:latin typeface="Segoe UI" panose="020B0502040204020203" pitchFamily="34" charset="0"/>
                <a:cs typeface="Segoe UI" panose="020B0502040204020203" pitchFamily="34" charset="0"/>
              </a:rPr>
              <a:t>uses</a:t>
            </a:r>
            <a:r>
              <a:rPr lang="tr-TR" sz="2200" dirty="0">
                <a:latin typeface="Segoe UI" panose="020B0502040204020203" pitchFamily="34" charset="0"/>
                <a:cs typeface="Segoe UI" panose="020B0502040204020203" pitchFamily="34" charset="0"/>
              </a:rPr>
              <a:t>: Hazır </a:t>
            </a:r>
            <a:r>
              <a:rPr lang="tr-TR" sz="2200" dirty="0" err="1">
                <a:latin typeface="Segoe UI" panose="020B0502040204020203" pitchFamily="34" charset="0"/>
                <a:cs typeface="Segoe UI" panose="020B0502040204020203" pitchFamily="34" charset="0"/>
              </a:rPr>
              <a:t>action’ları</a:t>
            </a:r>
            <a:r>
              <a:rPr lang="tr-TR" sz="2200" dirty="0">
                <a:latin typeface="Segoe UI" panose="020B0502040204020203" pitchFamily="34" charset="0"/>
                <a:cs typeface="Segoe UI" panose="020B0502040204020203" pitchFamily="34" charset="0"/>
              </a:rPr>
              <a:t> kullanmamızı sağlar.</a:t>
            </a:r>
          </a:p>
          <a:p>
            <a:pPr lvl="1">
              <a:lnSpc>
                <a:spcPct val="110000"/>
              </a:lnSpc>
            </a:pPr>
            <a:r>
              <a:rPr lang="tr-TR" sz="2200" b="1" dirty="0" err="1">
                <a:latin typeface="Segoe UI" panose="020B0502040204020203" pitchFamily="34" charset="0"/>
                <a:cs typeface="Segoe UI" panose="020B0502040204020203" pitchFamily="34" charset="0"/>
              </a:rPr>
              <a:t>run</a:t>
            </a:r>
            <a:r>
              <a:rPr lang="tr-TR" sz="2200" dirty="0">
                <a:latin typeface="Segoe UI" panose="020B0502040204020203" pitchFamily="34" charset="0"/>
                <a:cs typeface="Segoe UI" panose="020B0502040204020203" pitchFamily="34" charset="0"/>
              </a:rPr>
              <a:t>: Terminal komutu çalıştırır.</a:t>
            </a:r>
          </a:p>
          <a:p>
            <a:pPr lvl="1">
              <a:lnSpc>
                <a:spcPct val="110000"/>
              </a:lnSpc>
            </a:pPr>
            <a:r>
              <a:rPr lang="tr-TR" sz="2200" b="1" dirty="0" err="1">
                <a:latin typeface="Segoe UI" panose="020B0502040204020203" pitchFamily="34" charset="0"/>
                <a:cs typeface="Segoe UI" panose="020B0502040204020203" pitchFamily="34" charset="0"/>
              </a:rPr>
              <a:t>with</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uses</a:t>
            </a:r>
            <a:r>
              <a:rPr lang="tr-TR" sz="2200" dirty="0">
                <a:latin typeface="Segoe UI" panose="020B0502040204020203" pitchFamily="34" charset="0"/>
                <a:cs typeface="Segoe UI" panose="020B0502040204020203" pitchFamily="34" charset="0"/>
              </a:rPr>
              <a:t> ile kullanılarak </a:t>
            </a:r>
            <a:r>
              <a:rPr lang="tr-TR" sz="2200" dirty="0" err="1">
                <a:latin typeface="Segoe UI" panose="020B0502040204020203" pitchFamily="34" charset="0"/>
                <a:cs typeface="Segoe UI" panose="020B0502040204020203" pitchFamily="34" charset="0"/>
              </a:rPr>
              <a:t>action’a</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paremetre</a:t>
            </a:r>
            <a:r>
              <a:rPr lang="tr-TR" sz="2200" dirty="0">
                <a:latin typeface="Segoe UI" panose="020B0502040204020203" pitchFamily="34" charset="0"/>
                <a:cs typeface="Segoe UI" panose="020B0502040204020203" pitchFamily="34" charset="0"/>
              </a:rPr>
              <a:t> geçirmek için kullanılır.</a:t>
            </a:r>
          </a:p>
          <a:p>
            <a:pPr lvl="1">
              <a:lnSpc>
                <a:spcPct val="110000"/>
              </a:lnSpc>
            </a:pPr>
            <a:r>
              <a:rPr lang="tr-TR" sz="2200" b="1" dirty="0" err="1">
                <a:latin typeface="Segoe UI" panose="020B0502040204020203" pitchFamily="34" charset="0"/>
                <a:cs typeface="Segoe UI" panose="020B0502040204020203" pitchFamily="34" charset="0"/>
              </a:rPr>
              <a:t>if</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job</a:t>
            </a:r>
            <a:r>
              <a:rPr lang="tr-TR" sz="2200" dirty="0">
                <a:latin typeface="Segoe UI" panose="020B0502040204020203" pitchFamily="34" charset="0"/>
                <a:cs typeface="Segoe UI" panose="020B0502040204020203" pitchFamily="34" charset="0"/>
              </a:rPr>
              <a:t> veya </a:t>
            </a:r>
            <a:r>
              <a:rPr lang="tr-TR" sz="2200" dirty="0" err="1">
                <a:latin typeface="Segoe UI" panose="020B0502040204020203" pitchFamily="34" charset="0"/>
                <a:cs typeface="Segoe UI" panose="020B0502040204020203" pitchFamily="34" charset="0"/>
              </a:rPr>
              <a:t>step’leri</a:t>
            </a:r>
            <a:r>
              <a:rPr lang="tr-TR" sz="2200" dirty="0">
                <a:latin typeface="Segoe UI" panose="020B0502040204020203" pitchFamily="34" charset="0"/>
                <a:cs typeface="Segoe UI" panose="020B0502040204020203" pitchFamily="34" charset="0"/>
              </a:rPr>
              <a:t> koşullu çalıştırmamızı sağlar.</a:t>
            </a:r>
          </a:p>
          <a:p>
            <a:pPr lvl="1">
              <a:lnSpc>
                <a:spcPct val="110000"/>
              </a:lnSpc>
            </a:pPr>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BAB6D26F-A5BA-5A69-8313-0B57765C785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6E6DC05F-D9E9-5D34-07C8-B62A6C513B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A27C4063-4C19-38FB-32F0-8ADF8FC95A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2145456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2EB9D-9E44-DDFE-DCED-B37B67901C28}"/>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555F5CC5-16C9-BB5F-B52A-C3EE4EC20CBA}"/>
              </a:ext>
            </a:extLst>
          </p:cNvPr>
          <p:cNvSpPr>
            <a:spLocks noGrp="1"/>
          </p:cNvSpPr>
          <p:nvPr>
            <p:ph type="title" hasCustomPrompt="1"/>
          </p:nvPr>
        </p:nvSpPr>
        <p:spPr>
          <a:xfrm>
            <a:off x="585216" y="2309811"/>
            <a:ext cx="3182027" cy="2301945"/>
          </a:xfrm>
        </p:spPr>
        <p:txBody>
          <a:bodyPr anchor="t">
            <a:normAutofit/>
          </a:bodyPr>
          <a:lstStyle>
            <a:lvl1pPr>
              <a:defRPr>
                <a:solidFill>
                  <a:schemeClr val="tx1"/>
                </a:solidFill>
              </a:defRPr>
            </a:lvl1pPr>
          </a:lstStyle>
          <a:p>
            <a:r>
              <a:rPr lang="tr-TR" dirty="0" err="1">
                <a:latin typeface="Segoe UI Semibold" panose="020B0702040204020203" pitchFamily="34" charset="0"/>
                <a:cs typeface="Segoe UI Semibold" panose="020B0702040204020203" pitchFamily="34" charset="0"/>
              </a:rPr>
              <a:t>Workflow</a:t>
            </a:r>
            <a:r>
              <a:rPr lang="tr-TR" dirty="0">
                <a:latin typeface="Segoe UI Semibold" panose="020B0702040204020203" pitchFamily="34" charset="0"/>
                <a:cs typeface="Segoe UI Semibold" panose="020B0702040204020203" pitchFamily="34" charset="0"/>
              </a:rPr>
              <a:t> Yapısı</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EB343D1F-6014-33D1-BA12-FF92D0CA89B3}"/>
              </a:ext>
            </a:extLst>
          </p:cNvPr>
          <p:cNvSpPr>
            <a:spLocks noGrp="1"/>
          </p:cNvSpPr>
          <p:nvPr>
            <p:ph type="body" sz="quarter" idx="11"/>
          </p:nvPr>
        </p:nvSpPr>
        <p:spPr>
          <a:xfrm>
            <a:off x="4356099" y="2309811"/>
            <a:ext cx="7425083" cy="3675063"/>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b="1" dirty="0" err="1">
                <a:latin typeface="Segoe UI" panose="020B0502040204020203" pitchFamily="34" charset="0"/>
                <a:cs typeface="Segoe UI" panose="020B0502040204020203" pitchFamily="34" charset="0"/>
              </a:rPr>
              <a:t>needs</a:t>
            </a:r>
            <a:r>
              <a:rPr lang="tr-TR" sz="2200" b="1" dirty="0">
                <a:latin typeface="Segoe UI" panose="020B0502040204020203" pitchFamily="34" charset="0"/>
                <a:cs typeface="Segoe UI" panose="020B0502040204020203" pitchFamily="34" charset="0"/>
              </a:rPr>
              <a:t>: </a:t>
            </a:r>
            <a:r>
              <a:rPr lang="tr-TR" sz="2200" dirty="0">
                <a:latin typeface="Segoe UI" panose="020B0502040204020203" pitchFamily="34" charset="0"/>
                <a:cs typeface="Segoe UI" panose="020B0502040204020203" pitchFamily="34" charset="0"/>
              </a:rPr>
              <a:t>Bir </a:t>
            </a:r>
            <a:r>
              <a:rPr lang="tr-TR" sz="2200" dirty="0" err="1">
                <a:latin typeface="Segoe UI" panose="020B0502040204020203" pitchFamily="34" charset="0"/>
                <a:cs typeface="Segoe UI" panose="020B0502040204020203" pitchFamily="34" charset="0"/>
              </a:rPr>
              <a:t>job’un</a:t>
            </a:r>
            <a:r>
              <a:rPr lang="tr-TR" sz="2200" dirty="0">
                <a:latin typeface="Segoe UI" panose="020B0502040204020203" pitchFamily="34" charset="0"/>
                <a:cs typeface="Segoe UI" panose="020B0502040204020203" pitchFamily="34" charset="0"/>
              </a:rPr>
              <a:t> başka bir </a:t>
            </a:r>
            <a:r>
              <a:rPr lang="tr-TR" sz="2200" dirty="0" err="1">
                <a:latin typeface="Segoe UI" panose="020B0502040204020203" pitchFamily="34" charset="0"/>
                <a:cs typeface="Segoe UI" panose="020B0502040204020203" pitchFamily="34" charset="0"/>
              </a:rPr>
              <a:t>job</a:t>
            </a:r>
            <a:r>
              <a:rPr lang="tr-TR" sz="2200" dirty="0">
                <a:latin typeface="Segoe UI" panose="020B0502040204020203" pitchFamily="34" charset="0"/>
                <a:cs typeface="Segoe UI" panose="020B0502040204020203" pitchFamily="34" charset="0"/>
              </a:rPr>
              <a:t> bitmeden başlamasını engeller.</a:t>
            </a:r>
          </a:p>
          <a:p>
            <a:pPr lvl="1">
              <a:lnSpc>
                <a:spcPct val="110000"/>
              </a:lnSpc>
            </a:pPr>
            <a:r>
              <a:rPr lang="tr-TR" sz="2200" b="1" dirty="0" err="1">
                <a:latin typeface="Segoe UI" panose="020B0502040204020203" pitchFamily="34" charset="0"/>
                <a:cs typeface="Segoe UI" panose="020B0502040204020203" pitchFamily="34" charset="0"/>
              </a:rPr>
              <a:t>strategy+matrix</a:t>
            </a:r>
            <a:r>
              <a:rPr lang="tr-TR" sz="2200" b="1" dirty="0">
                <a:latin typeface="Segoe UI" panose="020B0502040204020203" pitchFamily="34" charset="0"/>
                <a:cs typeface="Segoe UI" panose="020B0502040204020203" pitchFamily="34" charset="0"/>
              </a:rPr>
              <a:t>: </a:t>
            </a:r>
            <a:r>
              <a:rPr lang="tr-TR" sz="2200" dirty="0">
                <a:latin typeface="Segoe UI" panose="020B0502040204020203" pitchFamily="34" charset="0"/>
                <a:cs typeface="Segoe UI" panose="020B0502040204020203" pitchFamily="34" charset="0"/>
              </a:rPr>
              <a:t>Aynı </a:t>
            </a:r>
            <a:r>
              <a:rPr lang="tr-TR" sz="2200" dirty="0" err="1">
                <a:latin typeface="Segoe UI" panose="020B0502040204020203" pitchFamily="34" charset="0"/>
                <a:cs typeface="Segoe UI" panose="020B0502040204020203" pitchFamily="34" charset="0"/>
              </a:rPr>
              <a:t>job’u</a:t>
            </a:r>
            <a:r>
              <a:rPr lang="tr-TR" sz="2200" dirty="0">
                <a:latin typeface="Segoe UI" panose="020B0502040204020203" pitchFamily="34" charset="0"/>
                <a:cs typeface="Segoe UI" panose="020B0502040204020203" pitchFamily="34" charset="0"/>
              </a:rPr>
              <a:t> farklı kombinasyonlarda çalıştırmaya veya tekrar eden yapıda çalıştırmaya yarar.</a:t>
            </a:r>
          </a:p>
          <a:p>
            <a:pPr lvl="1">
              <a:lnSpc>
                <a:spcPct val="110000"/>
              </a:lnSpc>
            </a:pPr>
            <a:r>
              <a:rPr lang="tr-TR" sz="2200" b="1" dirty="0" err="1">
                <a:latin typeface="Segoe UI" panose="020B0502040204020203" pitchFamily="34" charset="0"/>
                <a:cs typeface="Segoe UI" panose="020B0502040204020203" pitchFamily="34" charset="0"/>
              </a:rPr>
              <a:t>secrets</a:t>
            </a:r>
            <a:r>
              <a:rPr lang="tr-TR" sz="2200" dirty="0">
                <a:latin typeface="Segoe UI" panose="020B0502040204020203" pitchFamily="34" charset="0"/>
                <a:cs typeface="Segoe UI" panose="020B0502040204020203" pitchFamily="34" charset="0"/>
              </a:rPr>
              <a:t>: Gizli değerlerle çalışmamızı sağlar.</a:t>
            </a:r>
          </a:p>
          <a:p>
            <a:pPr lvl="1">
              <a:lnSpc>
                <a:spcPct val="110000"/>
              </a:lnSpc>
            </a:pPr>
            <a:r>
              <a:rPr lang="tr-TR" sz="2200" b="1" dirty="0" err="1">
                <a:latin typeface="Segoe UI" panose="020B0502040204020203" pitchFamily="34" charset="0"/>
                <a:cs typeface="Segoe UI" panose="020B0502040204020203" pitchFamily="34" charset="0"/>
              </a:rPr>
              <a:t>artifacts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Buil</a:t>
            </a:r>
            <a:r>
              <a:rPr lang="tr-TR" sz="2200" dirty="0">
                <a:latin typeface="Segoe UI" panose="020B0502040204020203" pitchFamily="34" charset="0"/>
                <a:cs typeface="Segoe UI" panose="020B0502040204020203" pitchFamily="34" charset="0"/>
              </a:rPr>
              <a:t> çıktısı gibi dosyaları </a:t>
            </a:r>
            <a:r>
              <a:rPr lang="tr-TR" sz="2200" dirty="0" err="1">
                <a:latin typeface="Segoe UI" panose="020B0502040204020203" pitchFamily="34" charset="0"/>
                <a:cs typeface="Segoe UI" panose="020B0502040204020203" pitchFamily="34" charset="0"/>
              </a:rPr>
              <a:t>job’lar</a:t>
            </a:r>
            <a:r>
              <a:rPr lang="tr-TR" sz="2200" dirty="0">
                <a:latin typeface="Segoe UI" panose="020B0502040204020203" pitchFamily="34" charset="0"/>
                <a:cs typeface="Segoe UI" panose="020B0502040204020203" pitchFamily="34" charset="0"/>
              </a:rPr>
              <a:t> veya </a:t>
            </a:r>
            <a:r>
              <a:rPr lang="tr-TR" sz="2200" dirty="0" err="1">
                <a:latin typeface="Segoe UI" panose="020B0502040204020203" pitchFamily="34" charset="0"/>
                <a:cs typeface="Segoe UI" panose="020B0502040204020203" pitchFamily="34" charset="0"/>
              </a:rPr>
              <a:t>action’lar</a:t>
            </a:r>
            <a:r>
              <a:rPr lang="tr-TR" sz="2200" dirty="0">
                <a:latin typeface="Segoe UI" panose="020B0502040204020203" pitchFamily="34" charset="0"/>
                <a:cs typeface="Segoe UI" panose="020B0502040204020203" pitchFamily="34" charset="0"/>
              </a:rPr>
              <a:t> arası taşımamızı sağlayan paketler.</a:t>
            </a:r>
          </a:p>
          <a:p>
            <a:pPr lvl="1">
              <a:lnSpc>
                <a:spcPct val="110000"/>
              </a:lnSpc>
            </a:pPr>
            <a:r>
              <a:rPr lang="tr-TR" sz="2200" b="1" dirty="0" err="1">
                <a:latin typeface="Segoe UI" panose="020B0502040204020203" pitchFamily="34" charset="0"/>
                <a:cs typeface="Segoe UI" panose="020B0502040204020203" pitchFamily="34" charset="0"/>
              </a:rPr>
              <a:t>environments</a:t>
            </a:r>
            <a:r>
              <a:rPr lang="tr-TR" sz="2200" dirty="0">
                <a:latin typeface="Segoe UI" panose="020B0502040204020203" pitchFamily="34" charset="0"/>
                <a:cs typeface="Segoe UI" panose="020B0502040204020203" pitchFamily="34" charset="0"/>
              </a:rPr>
              <a:t>: Projenin </a:t>
            </a:r>
            <a:r>
              <a:rPr lang="tr-TR" sz="2200" dirty="0" err="1">
                <a:latin typeface="Segoe UI" panose="020B0502040204020203" pitchFamily="34" charset="0"/>
                <a:cs typeface="Segoe UI" panose="020B0502040204020203" pitchFamily="34" charset="0"/>
              </a:rPr>
              <a:t>deploy</a:t>
            </a:r>
            <a:r>
              <a:rPr lang="tr-TR" sz="2200" dirty="0">
                <a:latin typeface="Segoe UI" panose="020B0502040204020203" pitchFamily="34" charset="0"/>
                <a:cs typeface="Segoe UI" panose="020B0502040204020203" pitchFamily="34" charset="0"/>
              </a:rPr>
              <a:t> ortamları.</a:t>
            </a:r>
          </a:p>
          <a:p>
            <a:pPr lvl="1">
              <a:lnSpc>
                <a:spcPct val="110000"/>
              </a:lnSpc>
            </a:pPr>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F2D5DE12-6397-ED0A-8C40-A0FAF9D189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7F7D7AC2-3007-6FB6-DB57-F59E6B8BD9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4A99716A-B8AD-FA3A-F2DB-3E559FF11BE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1909547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6498D-200E-6A49-2DE6-2CA6D109B189}"/>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72990AFF-C678-2CB2-1F24-F27E1CE9640A}"/>
              </a:ext>
            </a:extLst>
          </p:cNvPr>
          <p:cNvSpPr>
            <a:spLocks noGrp="1"/>
          </p:cNvSpPr>
          <p:nvPr>
            <p:ph type="title" hasCustomPrompt="1"/>
          </p:nvPr>
        </p:nvSpPr>
        <p:spPr>
          <a:xfrm>
            <a:off x="585216" y="2309811"/>
            <a:ext cx="3182027" cy="2182676"/>
          </a:xfrm>
        </p:spPr>
        <p:txBody>
          <a:bodyPr anchor="t">
            <a:normAutofit/>
          </a:bodyPr>
          <a:lstStyle>
            <a:lvl1pPr>
              <a:defRPr>
                <a:solidFill>
                  <a:schemeClr val="tx1"/>
                </a:solidFill>
              </a:defRPr>
            </a:lvl1pPr>
          </a:lstStyle>
          <a:p>
            <a:r>
              <a:rPr lang="tr-TR" dirty="0">
                <a:latin typeface="Segoe UI Semibold" panose="020B0702040204020203" pitchFamily="34" charset="0"/>
                <a:cs typeface="Segoe UI Semibold" panose="020B0702040204020203" pitchFamily="34" charset="0"/>
              </a:rPr>
              <a:t>Tetikleme Stratejileri (on)</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812C6BD2-5EA8-A726-F592-EA7CC4AA5EAC}"/>
              </a:ext>
            </a:extLst>
          </p:cNvPr>
          <p:cNvSpPr>
            <a:spLocks noGrp="1"/>
          </p:cNvSpPr>
          <p:nvPr>
            <p:ph type="body" sz="quarter" idx="11"/>
          </p:nvPr>
        </p:nvSpPr>
        <p:spPr>
          <a:xfrm>
            <a:off x="4356100" y="2309811"/>
            <a:ext cx="7253288" cy="3825945"/>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b="1" dirty="0" err="1">
                <a:latin typeface="Segoe UI" panose="020B0502040204020203" pitchFamily="34" charset="0"/>
                <a:cs typeface="Segoe UI" panose="020B0502040204020203" pitchFamily="34" charset="0"/>
              </a:rPr>
              <a:t>push</a:t>
            </a:r>
            <a:r>
              <a:rPr lang="tr-TR" sz="2200" dirty="0">
                <a:latin typeface="Segoe UI" panose="020B0502040204020203" pitchFamily="34" charset="0"/>
                <a:cs typeface="Segoe UI" panose="020B0502040204020203" pitchFamily="34" charset="0"/>
              </a:rPr>
              <a:t>: Bir </a:t>
            </a:r>
            <a:r>
              <a:rPr lang="tr-TR" sz="2200" dirty="0" err="1">
                <a:latin typeface="Segoe UI" panose="020B0502040204020203" pitchFamily="34" charset="0"/>
                <a:cs typeface="Segoe UI" panose="020B0502040204020203" pitchFamily="34" charset="0"/>
              </a:rPr>
              <a:t>branch’e</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push</a:t>
            </a:r>
            <a:r>
              <a:rPr lang="tr-TR" sz="2200" dirty="0">
                <a:latin typeface="Segoe UI" panose="020B0502040204020203" pitchFamily="34" charset="0"/>
                <a:cs typeface="Segoe UI" panose="020B0502040204020203" pitchFamily="34" charset="0"/>
              </a:rPr>
              <a:t> olunca çalışır.</a:t>
            </a:r>
          </a:p>
          <a:p>
            <a:pPr lvl="1">
              <a:lnSpc>
                <a:spcPct val="110000"/>
              </a:lnSpc>
            </a:pPr>
            <a:r>
              <a:rPr lang="tr-TR" sz="2200" b="1" dirty="0" err="1">
                <a:latin typeface="Segoe UI" panose="020B0502040204020203" pitchFamily="34" charset="0"/>
                <a:cs typeface="Segoe UI" panose="020B0502040204020203" pitchFamily="34" charset="0"/>
              </a:rPr>
              <a:t>pull_request</a:t>
            </a:r>
            <a:r>
              <a:rPr lang="tr-TR" sz="2200" dirty="0">
                <a:latin typeface="Segoe UI" panose="020B0502040204020203" pitchFamily="34" charset="0"/>
                <a:cs typeface="Segoe UI" panose="020B0502040204020203" pitchFamily="34" charset="0"/>
              </a:rPr>
              <a:t>: PR açılınca/güncellenince/</a:t>
            </a:r>
            <a:r>
              <a:rPr lang="tr-TR" sz="2200" dirty="0" err="1">
                <a:latin typeface="Segoe UI" panose="020B0502040204020203" pitchFamily="34" charset="0"/>
                <a:cs typeface="Segoe UI" panose="020B0502040204020203" pitchFamily="34" charset="0"/>
              </a:rPr>
              <a:t>merge</a:t>
            </a:r>
            <a:r>
              <a:rPr lang="tr-TR" sz="2200" dirty="0">
                <a:latin typeface="Segoe UI" panose="020B0502040204020203" pitchFamily="34" charset="0"/>
                <a:cs typeface="Segoe UI" panose="020B0502040204020203" pitchFamily="34" charset="0"/>
              </a:rPr>
              <a:t> edilince çalışır.</a:t>
            </a:r>
          </a:p>
          <a:p>
            <a:pPr lvl="1">
              <a:lnSpc>
                <a:spcPct val="110000"/>
              </a:lnSpc>
            </a:pPr>
            <a:r>
              <a:rPr lang="tr-TR" sz="2200" b="1" dirty="0" err="1">
                <a:latin typeface="Segoe UI" panose="020B0502040204020203" pitchFamily="34" charset="0"/>
                <a:cs typeface="Segoe UI" panose="020B0502040204020203" pitchFamily="34" charset="0"/>
              </a:rPr>
              <a:t>workflow_dispatch</a:t>
            </a:r>
            <a:r>
              <a:rPr lang="tr-TR" sz="2200" dirty="0">
                <a:latin typeface="Segoe UI" panose="020B0502040204020203" pitchFamily="34" charset="0"/>
                <a:cs typeface="Segoe UI" panose="020B0502040204020203" pitchFamily="34" charset="0"/>
              </a:rPr>
              <a:t>: Manuel olarak çalıştırılır.</a:t>
            </a:r>
          </a:p>
          <a:p>
            <a:pPr lvl="1">
              <a:lnSpc>
                <a:spcPct val="110000"/>
              </a:lnSpc>
            </a:pPr>
            <a:r>
              <a:rPr lang="tr-TR" sz="2200" b="1" dirty="0" err="1">
                <a:latin typeface="Segoe UI" panose="020B0502040204020203" pitchFamily="34" charset="0"/>
                <a:cs typeface="Segoe UI" panose="020B0502040204020203" pitchFamily="34" charset="0"/>
              </a:rPr>
              <a:t>schedule</a:t>
            </a:r>
            <a:r>
              <a:rPr lang="tr-TR" sz="2200" dirty="0">
                <a:latin typeface="Segoe UI" panose="020B0502040204020203" pitchFamily="34" charset="0"/>
                <a:cs typeface="Segoe UI" panose="020B0502040204020203" pitchFamily="34" charset="0"/>
              </a:rPr>
              <a:t>: Zamanlanmış olarak çalışır.</a:t>
            </a:r>
          </a:p>
          <a:p>
            <a:pPr lvl="1">
              <a:lnSpc>
                <a:spcPct val="110000"/>
              </a:lnSpc>
            </a:pPr>
            <a:r>
              <a:rPr lang="tr-TR" sz="2200" b="1" dirty="0" err="1">
                <a:latin typeface="Segoe UI" panose="020B0502040204020203" pitchFamily="34" charset="0"/>
                <a:cs typeface="Segoe UI" panose="020B0502040204020203" pitchFamily="34" charset="0"/>
              </a:rPr>
              <a:t>release</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Release</a:t>
            </a:r>
            <a:r>
              <a:rPr lang="tr-TR" sz="2200" dirty="0">
                <a:latin typeface="Segoe UI" panose="020B0502040204020203" pitchFamily="34" charset="0"/>
                <a:cs typeface="Segoe UI" panose="020B0502040204020203" pitchFamily="34" charset="0"/>
              </a:rPr>
              <a:t> yapılınca çalışır.</a:t>
            </a:r>
          </a:p>
          <a:p>
            <a:pPr lvl="1">
              <a:lnSpc>
                <a:spcPct val="110000"/>
              </a:lnSpc>
            </a:pPr>
            <a:r>
              <a:rPr lang="tr-TR" sz="2200" b="1" dirty="0" err="1">
                <a:latin typeface="Segoe UI" panose="020B0502040204020203" pitchFamily="34" charset="0"/>
                <a:cs typeface="Segoe UI" panose="020B0502040204020203" pitchFamily="34" charset="0"/>
              </a:rPr>
              <a:t>workflow_run</a:t>
            </a:r>
            <a:r>
              <a:rPr lang="tr-TR" sz="2200" dirty="0">
                <a:latin typeface="Segoe UI" panose="020B0502040204020203" pitchFamily="34" charset="0"/>
                <a:cs typeface="Segoe UI" panose="020B0502040204020203" pitchFamily="34" charset="0"/>
              </a:rPr>
              <a:t>: Başka bir </a:t>
            </a:r>
            <a:r>
              <a:rPr lang="tr-TR" sz="2200" dirty="0" err="1">
                <a:latin typeface="Segoe UI" panose="020B0502040204020203" pitchFamily="34" charset="0"/>
                <a:cs typeface="Segoe UI" panose="020B0502040204020203" pitchFamily="34" charset="0"/>
              </a:rPr>
              <a:t>workflow</a:t>
            </a:r>
            <a:r>
              <a:rPr lang="tr-TR" sz="2200" dirty="0">
                <a:latin typeface="Segoe UI" panose="020B0502040204020203" pitchFamily="34" charset="0"/>
                <a:cs typeface="Segoe UI" panose="020B0502040204020203" pitchFamily="34" charset="0"/>
              </a:rPr>
              <a:t> bitince çalışır.</a:t>
            </a:r>
          </a:p>
          <a:p>
            <a:pPr lvl="1">
              <a:lnSpc>
                <a:spcPct val="110000"/>
              </a:lnSpc>
            </a:pPr>
            <a:r>
              <a:rPr lang="tr-TR" sz="2200" b="1" dirty="0" err="1">
                <a:latin typeface="Segoe UI" panose="020B0502040204020203" pitchFamily="34" charset="0"/>
                <a:cs typeface="Segoe UI" panose="020B0502040204020203" pitchFamily="34" charset="0"/>
              </a:rPr>
              <a:t>workflow_call</a:t>
            </a:r>
            <a:r>
              <a:rPr lang="tr-TR" sz="2200" dirty="0">
                <a:latin typeface="Segoe UI" panose="020B0502040204020203" pitchFamily="34" charset="0"/>
                <a:cs typeface="Segoe UI" panose="020B0502040204020203" pitchFamily="34" charset="0"/>
              </a:rPr>
              <a:t>: Başka bir </a:t>
            </a:r>
            <a:r>
              <a:rPr lang="tr-TR" sz="2200" dirty="0" err="1">
                <a:latin typeface="Segoe UI" panose="020B0502040204020203" pitchFamily="34" charset="0"/>
                <a:cs typeface="Segoe UI" panose="020B0502040204020203" pitchFamily="34" charset="0"/>
              </a:rPr>
              <a:t>workflow</a:t>
            </a:r>
            <a:r>
              <a:rPr lang="tr-TR" sz="2200" dirty="0">
                <a:latin typeface="Segoe UI" panose="020B0502040204020203" pitchFamily="34" charset="0"/>
                <a:cs typeface="Segoe UI" panose="020B0502040204020203" pitchFamily="34" charset="0"/>
              </a:rPr>
              <a:t> tarafından çağırılarak çalışır.</a:t>
            </a:r>
          </a:p>
        </p:txBody>
      </p:sp>
      <p:pic>
        <p:nvPicPr>
          <p:cNvPr id="5" name="Grafik 4">
            <a:extLst>
              <a:ext uri="{FF2B5EF4-FFF2-40B4-BE49-F238E27FC236}">
                <a16:creationId xmlns:a16="http://schemas.microsoft.com/office/drawing/2014/main" id="{3E77693B-DC18-BE24-670C-496AAD6C27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14896196-DA0F-972F-5702-3D82C1CFE4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50836FEE-88D4-1273-D0AA-5F0F5DAAEA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334147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753CE-DA73-CBC7-E1F7-8F6E5615B648}"/>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5AD1D3C8-7D8F-5872-6314-584EE332BD78}"/>
              </a:ext>
            </a:extLst>
          </p:cNvPr>
          <p:cNvSpPr>
            <a:spLocks noGrp="1"/>
          </p:cNvSpPr>
          <p:nvPr>
            <p:ph type="title" hasCustomPrompt="1"/>
          </p:nvPr>
        </p:nvSpPr>
        <p:spPr>
          <a:xfrm>
            <a:off x="585216" y="2309810"/>
            <a:ext cx="3182027" cy="3030815"/>
          </a:xfrm>
        </p:spPr>
        <p:txBody>
          <a:bodyPr anchor="t">
            <a:normAutofit/>
          </a:bodyPr>
          <a:lstStyle>
            <a:lvl1pPr>
              <a:defRPr>
                <a:solidFill>
                  <a:schemeClr val="tx1"/>
                </a:solidFill>
              </a:defRPr>
            </a:lvl1pPr>
          </a:lstStyle>
          <a:p>
            <a:r>
              <a:rPr lang="tr-TR" dirty="0" err="1">
                <a:latin typeface="Segoe UI Semibold" panose="020B0702040204020203" pitchFamily="34" charset="0"/>
                <a:cs typeface="Segoe UI Semibold" panose="020B0702040204020203" pitchFamily="34" charset="0"/>
              </a:rPr>
              <a:t>Push</a:t>
            </a:r>
            <a:r>
              <a:rPr lang="tr-TR" dirty="0">
                <a:latin typeface="Segoe UI Semibold" panose="020B0702040204020203" pitchFamily="34" charset="0"/>
                <a:cs typeface="Segoe UI Semibold" panose="020B0702040204020203" pitchFamily="34" charset="0"/>
              </a:rPr>
              <a:t> Filtreleri</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3AA34B95-560E-0D2C-4613-732AC22768A2}"/>
              </a:ext>
            </a:extLst>
          </p:cNvPr>
          <p:cNvSpPr>
            <a:spLocks noGrp="1"/>
          </p:cNvSpPr>
          <p:nvPr>
            <p:ph type="body" sz="quarter" idx="11"/>
          </p:nvPr>
        </p:nvSpPr>
        <p:spPr>
          <a:xfrm>
            <a:off x="4356100" y="2309811"/>
            <a:ext cx="7253288" cy="3825945"/>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b="1" dirty="0" err="1">
                <a:latin typeface="Segoe UI" panose="020B0502040204020203" pitchFamily="34" charset="0"/>
                <a:cs typeface="Segoe UI" panose="020B0502040204020203" pitchFamily="34" charset="0"/>
              </a:rPr>
              <a:t>branches</a:t>
            </a:r>
            <a:r>
              <a:rPr lang="tr-TR" sz="2200" dirty="0">
                <a:latin typeface="Segoe UI" panose="020B0502040204020203" pitchFamily="34" charset="0"/>
                <a:cs typeface="Segoe UI" panose="020B0502040204020203" pitchFamily="34" charset="0"/>
              </a:rPr>
              <a:t>: Sadece belirli </a:t>
            </a:r>
            <a:r>
              <a:rPr lang="tr-TR" sz="2200" dirty="0" err="1">
                <a:latin typeface="Segoe UI" panose="020B0502040204020203" pitchFamily="34" charset="0"/>
                <a:cs typeface="Segoe UI" panose="020B0502040204020203" pitchFamily="34" charset="0"/>
              </a:rPr>
              <a:t>branch’lerde</a:t>
            </a:r>
            <a:r>
              <a:rPr lang="tr-TR" sz="2200" dirty="0">
                <a:latin typeface="Segoe UI" panose="020B0502040204020203" pitchFamily="34" charset="0"/>
                <a:cs typeface="Segoe UI" panose="020B0502040204020203" pitchFamily="34" charset="0"/>
              </a:rPr>
              <a:t> çalıştır.</a:t>
            </a:r>
          </a:p>
          <a:p>
            <a:pPr lvl="1">
              <a:lnSpc>
                <a:spcPct val="110000"/>
              </a:lnSpc>
            </a:pPr>
            <a:r>
              <a:rPr lang="tr-TR" sz="2200" b="1" dirty="0" err="1">
                <a:latin typeface="Segoe UI" panose="020B0502040204020203" pitchFamily="34" charset="0"/>
                <a:cs typeface="Segoe UI" panose="020B0502040204020203" pitchFamily="34" charset="0"/>
              </a:rPr>
              <a:t>branches-ignore</a:t>
            </a:r>
            <a:r>
              <a:rPr lang="tr-TR" sz="2200" dirty="0">
                <a:latin typeface="Segoe UI" panose="020B0502040204020203" pitchFamily="34" charset="0"/>
                <a:cs typeface="Segoe UI" panose="020B0502040204020203" pitchFamily="34" charset="0"/>
              </a:rPr>
              <a:t>: Bazı </a:t>
            </a:r>
            <a:r>
              <a:rPr lang="tr-TR" sz="2200" dirty="0" err="1">
                <a:latin typeface="Segoe UI" panose="020B0502040204020203" pitchFamily="34" charset="0"/>
                <a:cs typeface="Segoe UI" panose="020B0502040204020203" pitchFamily="34" charset="0"/>
              </a:rPr>
              <a:t>branch’leri</a:t>
            </a:r>
            <a:r>
              <a:rPr lang="tr-TR" sz="2200" dirty="0">
                <a:latin typeface="Segoe UI" panose="020B0502040204020203" pitchFamily="34" charset="0"/>
                <a:cs typeface="Segoe UI" panose="020B0502040204020203" pitchFamily="34" charset="0"/>
              </a:rPr>
              <a:t> hariç tut.</a:t>
            </a:r>
          </a:p>
          <a:p>
            <a:pPr lvl="1">
              <a:lnSpc>
                <a:spcPct val="110000"/>
              </a:lnSpc>
            </a:pPr>
            <a:r>
              <a:rPr lang="tr-TR" sz="2200" b="1" dirty="0" err="1">
                <a:latin typeface="Segoe UI" panose="020B0502040204020203" pitchFamily="34" charset="0"/>
                <a:cs typeface="Segoe UI" panose="020B0502040204020203" pitchFamily="34" charset="0"/>
              </a:rPr>
              <a:t>tags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Tag</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push’larında</a:t>
            </a:r>
            <a:r>
              <a:rPr lang="tr-TR" sz="2200" dirty="0">
                <a:latin typeface="Segoe UI" panose="020B0502040204020203" pitchFamily="34" charset="0"/>
                <a:cs typeface="Segoe UI" panose="020B0502040204020203" pitchFamily="34" charset="0"/>
              </a:rPr>
              <a:t> çalıştır.</a:t>
            </a:r>
          </a:p>
          <a:p>
            <a:pPr lvl="1">
              <a:lnSpc>
                <a:spcPct val="110000"/>
              </a:lnSpc>
            </a:pPr>
            <a:r>
              <a:rPr lang="tr-TR" sz="2200" b="1" dirty="0" err="1">
                <a:latin typeface="Segoe UI" panose="020B0502040204020203" pitchFamily="34" charset="0"/>
                <a:cs typeface="Segoe UI" panose="020B0502040204020203" pitchFamily="34" charset="0"/>
              </a:rPr>
              <a:t>tags-ignore</a:t>
            </a:r>
            <a:r>
              <a:rPr lang="tr-TR" sz="2200" dirty="0">
                <a:latin typeface="Segoe UI" panose="020B0502040204020203" pitchFamily="34" charset="0"/>
                <a:cs typeface="Segoe UI" panose="020B0502040204020203" pitchFamily="34" charset="0"/>
              </a:rPr>
              <a:t>: Bazı </a:t>
            </a:r>
            <a:r>
              <a:rPr lang="tr-TR" sz="2200" dirty="0" err="1">
                <a:latin typeface="Segoe UI" panose="020B0502040204020203" pitchFamily="34" charset="0"/>
                <a:cs typeface="Segoe UI" panose="020B0502040204020203" pitchFamily="34" charset="0"/>
              </a:rPr>
              <a:t>tag’ları</a:t>
            </a:r>
            <a:r>
              <a:rPr lang="tr-TR" sz="2200" dirty="0">
                <a:latin typeface="Segoe UI" panose="020B0502040204020203" pitchFamily="34" charset="0"/>
                <a:cs typeface="Segoe UI" panose="020B0502040204020203" pitchFamily="34" charset="0"/>
              </a:rPr>
              <a:t> hariç tut.</a:t>
            </a:r>
          </a:p>
          <a:p>
            <a:pPr lvl="1">
              <a:lnSpc>
                <a:spcPct val="110000"/>
              </a:lnSpc>
            </a:pPr>
            <a:r>
              <a:rPr lang="tr-TR" sz="2200" b="1" dirty="0" err="1">
                <a:latin typeface="Segoe UI" panose="020B0502040204020203" pitchFamily="34" charset="0"/>
                <a:cs typeface="Segoe UI" panose="020B0502040204020203" pitchFamily="34" charset="0"/>
              </a:rPr>
              <a:t>paths</a:t>
            </a:r>
            <a:r>
              <a:rPr lang="tr-TR" sz="2200" dirty="0">
                <a:latin typeface="Segoe UI" panose="020B0502040204020203" pitchFamily="34" charset="0"/>
                <a:cs typeface="Segoe UI" panose="020B0502040204020203" pitchFamily="34" charset="0"/>
              </a:rPr>
              <a:t>: Sadece belirli dosya/klasör değiştiyse çalıştır.</a:t>
            </a:r>
          </a:p>
          <a:p>
            <a:pPr lvl="1">
              <a:lnSpc>
                <a:spcPct val="110000"/>
              </a:lnSpc>
            </a:pPr>
            <a:r>
              <a:rPr lang="tr-TR" sz="2200" b="1" dirty="0" err="1">
                <a:latin typeface="Segoe UI" panose="020B0502040204020203" pitchFamily="34" charset="0"/>
                <a:cs typeface="Segoe UI" panose="020B0502040204020203" pitchFamily="34" charset="0"/>
              </a:rPr>
              <a:t>paths-ignore</a:t>
            </a:r>
            <a:r>
              <a:rPr lang="tr-TR" sz="2200" dirty="0">
                <a:latin typeface="Segoe UI" panose="020B0502040204020203" pitchFamily="34" charset="0"/>
                <a:cs typeface="Segoe UI" panose="020B0502040204020203" pitchFamily="34" charset="0"/>
              </a:rPr>
              <a:t>: Belirli yollar değişse bile çalıştırma.</a:t>
            </a:r>
          </a:p>
        </p:txBody>
      </p:sp>
      <p:pic>
        <p:nvPicPr>
          <p:cNvPr id="5" name="Grafik 4">
            <a:extLst>
              <a:ext uri="{FF2B5EF4-FFF2-40B4-BE49-F238E27FC236}">
                <a16:creationId xmlns:a16="http://schemas.microsoft.com/office/drawing/2014/main" id="{8F887E3B-E4D4-5DE2-1939-969741729B6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7E528D91-4C8D-836F-BB84-A37189C7C6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C79899DB-38F5-B378-EB95-F75E5D3F47D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237123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21377-9975-403D-BD8C-668349B742DA}"/>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7E8E5F09-F847-B887-8D1D-C50EA89F9F1B}"/>
              </a:ext>
            </a:extLst>
          </p:cNvPr>
          <p:cNvSpPr>
            <a:spLocks noGrp="1"/>
          </p:cNvSpPr>
          <p:nvPr>
            <p:ph type="title" hasCustomPrompt="1"/>
          </p:nvPr>
        </p:nvSpPr>
        <p:spPr>
          <a:xfrm>
            <a:off x="585216" y="2309810"/>
            <a:ext cx="3182027" cy="3030815"/>
          </a:xfrm>
        </p:spPr>
        <p:txBody>
          <a:bodyPr anchor="t">
            <a:normAutofit/>
          </a:bodyPr>
          <a:lstStyle>
            <a:lvl1pPr>
              <a:defRPr>
                <a:solidFill>
                  <a:schemeClr val="tx1"/>
                </a:solidFill>
              </a:defRPr>
            </a:lvl1pPr>
          </a:lstStyle>
          <a:p>
            <a:r>
              <a:rPr lang="tr-TR" dirty="0" err="1">
                <a:latin typeface="Segoe UI Semibold" panose="020B0702040204020203" pitchFamily="34" charset="0"/>
                <a:cs typeface="Segoe UI Semibold" panose="020B0702040204020203" pitchFamily="34" charset="0"/>
              </a:rPr>
              <a:t>Pull</a:t>
            </a:r>
            <a:r>
              <a:rPr lang="tr-TR" dirty="0">
                <a:latin typeface="Segoe UI Semibold" panose="020B0702040204020203" pitchFamily="34" charset="0"/>
                <a:cs typeface="Segoe UI Semibold" panose="020B0702040204020203" pitchFamily="34" charset="0"/>
              </a:rPr>
              <a:t> </a:t>
            </a:r>
            <a:r>
              <a:rPr lang="tr-TR" dirty="0" err="1">
                <a:latin typeface="Segoe UI Semibold" panose="020B0702040204020203" pitchFamily="34" charset="0"/>
                <a:cs typeface="Segoe UI Semibold" panose="020B0702040204020203" pitchFamily="34" charset="0"/>
              </a:rPr>
              <a:t>Request</a:t>
            </a:r>
            <a:r>
              <a:rPr lang="tr-TR" dirty="0">
                <a:latin typeface="Segoe UI Semibold" panose="020B0702040204020203" pitchFamily="34" charset="0"/>
                <a:cs typeface="Segoe UI Semibold" panose="020B0702040204020203" pitchFamily="34" charset="0"/>
              </a:rPr>
              <a:t> Filtreleri</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3A4D2688-6171-E418-DD0D-5CEDC8A19366}"/>
              </a:ext>
            </a:extLst>
          </p:cNvPr>
          <p:cNvSpPr>
            <a:spLocks noGrp="1"/>
          </p:cNvSpPr>
          <p:nvPr>
            <p:ph type="body" sz="quarter" idx="11"/>
          </p:nvPr>
        </p:nvSpPr>
        <p:spPr>
          <a:xfrm>
            <a:off x="4356100" y="2309811"/>
            <a:ext cx="7253288" cy="3825945"/>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b="1" dirty="0" err="1">
                <a:latin typeface="Segoe UI" panose="020B0502040204020203" pitchFamily="34" charset="0"/>
                <a:cs typeface="Segoe UI" panose="020B0502040204020203" pitchFamily="34" charset="0"/>
              </a:rPr>
              <a:t>branches</a:t>
            </a:r>
            <a:r>
              <a:rPr lang="tr-TR" sz="2200" dirty="0">
                <a:latin typeface="Segoe UI" panose="020B0502040204020203" pitchFamily="34" charset="0"/>
                <a:cs typeface="Segoe UI" panose="020B0502040204020203" pitchFamily="34" charset="0"/>
              </a:rPr>
              <a:t>: Sadece belirli </a:t>
            </a:r>
            <a:r>
              <a:rPr lang="tr-TR" sz="2200" dirty="0" err="1">
                <a:latin typeface="Segoe UI" panose="020B0502040204020203" pitchFamily="34" charset="0"/>
                <a:cs typeface="Segoe UI" panose="020B0502040204020203" pitchFamily="34" charset="0"/>
              </a:rPr>
              <a:t>branch’lerde</a:t>
            </a:r>
            <a:r>
              <a:rPr lang="tr-TR" sz="2200" dirty="0">
                <a:latin typeface="Segoe UI" panose="020B0502040204020203" pitchFamily="34" charset="0"/>
                <a:cs typeface="Segoe UI" panose="020B0502040204020203" pitchFamily="34" charset="0"/>
              </a:rPr>
              <a:t> çalıştır.</a:t>
            </a:r>
          </a:p>
          <a:p>
            <a:pPr lvl="1">
              <a:lnSpc>
                <a:spcPct val="110000"/>
              </a:lnSpc>
            </a:pPr>
            <a:r>
              <a:rPr lang="tr-TR" sz="2200" b="1" dirty="0" err="1">
                <a:latin typeface="Segoe UI" panose="020B0502040204020203" pitchFamily="34" charset="0"/>
                <a:cs typeface="Segoe UI" panose="020B0502040204020203" pitchFamily="34" charset="0"/>
              </a:rPr>
              <a:t>branches-ignore</a:t>
            </a:r>
            <a:r>
              <a:rPr lang="tr-TR" sz="2200" dirty="0">
                <a:latin typeface="Segoe UI" panose="020B0502040204020203" pitchFamily="34" charset="0"/>
                <a:cs typeface="Segoe UI" panose="020B0502040204020203" pitchFamily="34" charset="0"/>
              </a:rPr>
              <a:t>: Bazı </a:t>
            </a:r>
            <a:r>
              <a:rPr lang="tr-TR" sz="2200" dirty="0" err="1">
                <a:latin typeface="Segoe UI" panose="020B0502040204020203" pitchFamily="34" charset="0"/>
                <a:cs typeface="Segoe UI" panose="020B0502040204020203" pitchFamily="34" charset="0"/>
              </a:rPr>
              <a:t>branch’leri</a:t>
            </a:r>
            <a:r>
              <a:rPr lang="tr-TR" sz="2200" dirty="0">
                <a:latin typeface="Segoe UI" panose="020B0502040204020203" pitchFamily="34" charset="0"/>
                <a:cs typeface="Segoe UI" panose="020B0502040204020203" pitchFamily="34" charset="0"/>
              </a:rPr>
              <a:t> hariç tut. </a:t>
            </a:r>
          </a:p>
          <a:p>
            <a:pPr lvl="1">
              <a:lnSpc>
                <a:spcPct val="110000"/>
              </a:lnSpc>
            </a:pPr>
            <a:r>
              <a:rPr lang="tr-TR" sz="2200" b="1" dirty="0" err="1">
                <a:latin typeface="Segoe UI" panose="020B0502040204020203" pitchFamily="34" charset="0"/>
                <a:cs typeface="Segoe UI" panose="020B0502040204020203" pitchFamily="34" charset="0"/>
              </a:rPr>
              <a:t>paths</a:t>
            </a:r>
            <a:r>
              <a:rPr lang="tr-TR" sz="2200" dirty="0">
                <a:latin typeface="Segoe UI" panose="020B0502040204020203" pitchFamily="34" charset="0"/>
                <a:cs typeface="Segoe UI" panose="020B0502040204020203" pitchFamily="34" charset="0"/>
              </a:rPr>
              <a:t>: Sadece belirli dosya/klasör değiştiyse çalıştır.</a:t>
            </a:r>
          </a:p>
          <a:p>
            <a:pPr lvl="1">
              <a:lnSpc>
                <a:spcPct val="110000"/>
              </a:lnSpc>
            </a:pPr>
            <a:r>
              <a:rPr lang="tr-TR" sz="2200" b="1" dirty="0" err="1">
                <a:latin typeface="Segoe UI" panose="020B0502040204020203" pitchFamily="34" charset="0"/>
                <a:cs typeface="Segoe UI" panose="020B0502040204020203" pitchFamily="34" charset="0"/>
              </a:rPr>
              <a:t>paths-ignore</a:t>
            </a:r>
            <a:r>
              <a:rPr lang="tr-TR" sz="2200" dirty="0">
                <a:latin typeface="Segoe UI" panose="020B0502040204020203" pitchFamily="34" charset="0"/>
                <a:cs typeface="Segoe UI" panose="020B0502040204020203" pitchFamily="34" charset="0"/>
              </a:rPr>
              <a:t>: Belirli yollar değişse bile çalıştırma.</a:t>
            </a:r>
          </a:p>
          <a:p>
            <a:pPr lvl="1">
              <a:lnSpc>
                <a:spcPct val="110000"/>
              </a:lnSpc>
            </a:pPr>
            <a:r>
              <a:rPr lang="tr-TR" sz="2200" b="1" dirty="0" err="1">
                <a:latin typeface="Segoe UI" panose="020B0502040204020203" pitchFamily="34" charset="0"/>
                <a:cs typeface="Segoe UI" panose="020B0502040204020203" pitchFamily="34" charset="0"/>
              </a:rPr>
              <a:t>types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Pull</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Request</a:t>
            </a:r>
            <a:r>
              <a:rPr lang="tr-TR" sz="2200" dirty="0">
                <a:latin typeface="Segoe UI" panose="020B0502040204020203" pitchFamily="34" charset="0"/>
                <a:cs typeface="Segoe UI" panose="020B0502040204020203" pitchFamily="34" charset="0"/>
              </a:rPr>
              <a:t> durumuna göre (</a:t>
            </a:r>
            <a:r>
              <a:rPr lang="tr-TR" sz="2200" dirty="0" err="1">
                <a:latin typeface="Segoe UI" panose="020B0502040204020203" pitchFamily="34" charset="0"/>
                <a:cs typeface="Segoe UI" panose="020B0502040204020203" pitchFamily="34" charset="0"/>
              </a:rPr>
              <a:t>opened</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synchronize</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reopened</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closed</a:t>
            </a:r>
            <a:r>
              <a:rPr lang="tr-TR" sz="2200" dirty="0">
                <a:latin typeface="Segoe UI" panose="020B0502040204020203" pitchFamily="34" charset="0"/>
                <a:cs typeface="Segoe UI" panose="020B0502040204020203" pitchFamily="34" charset="0"/>
              </a:rPr>
              <a:t>) çalıştır.</a:t>
            </a:r>
          </a:p>
        </p:txBody>
      </p:sp>
      <p:pic>
        <p:nvPicPr>
          <p:cNvPr id="5" name="Grafik 4">
            <a:extLst>
              <a:ext uri="{FF2B5EF4-FFF2-40B4-BE49-F238E27FC236}">
                <a16:creationId xmlns:a16="http://schemas.microsoft.com/office/drawing/2014/main" id="{E35835DB-F5D8-FD8D-C207-3CA30822AAB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3F70A49A-FFE7-DCA9-7C34-795369EDE8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77382B2D-5F7A-BDFD-6B12-A50B89AE63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3211306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C50C1-F266-953D-CCB1-B7CDA6F575B5}"/>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5B35BE1C-6456-FEBD-1F9D-482C24E636FC}"/>
              </a:ext>
            </a:extLst>
          </p:cNvPr>
          <p:cNvSpPr>
            <a:spLocks noGrp="1"/>
          </p:cNvSpPr>
          <p:nvPr>
            <p:ph type="title" hasCustomPrompt="1"/>
          </p:nvPr>
        </p:nvSpPr>
        <p:spPr>
          <a:xfrm>
            <a:off x="585216" y="2309810"/>
            <a:ext cx="3182027" cy="3030815"/>
          </a:xfrm>
        </p:spPr>
        <p:txBody>
          <a:bodyPr anchor="t">
            <a:normAutofit/>
          </a:bodyPr>
          <a:lstStyle>
            <a:lvl1pPr>
              <a:defRPr>
                <a:solidFill>
                  <a:schemeClr val="tx1"/>
                </a:solidFill>
              </a:defRPr>
            </a:lvl1pPr>
          </a:lstStyle>
          <a:p>
            <a:r>
              <a:rPr lang="tr-TR" dirty="0" err="1">
                <a:latin typeface="Segoe UI Semibold" panose="020B0702040204020203" pitchFamily="34" charset="0"/>
                <a:cs typeface="Segoe UI Semibold" panose="020B0702040204020203" pitchFamily="34" charset="0"/>
              </a:rPr>
              <a:t>Permissions</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A54FD971-3685-ED6C-6913-D7E6B791BE9F}"/>
              </a:ext>
            </a:extLst>
          </p:cNvPr>
          <p:cNvSpPr>
            <a:spLocks noGrp="1"/>
          </p:cNvSpPr>
          <p:nvPr>
            <p:ph type="body" sz="quarter" idx="11"/>
          </p:nvPr>
        </p:nvSpPr>
        <p:spPr>
          <a:xfrm>
            <a:off x="4356100" y="2309811"/>
            <a:ext cx="7253288" cy="3825945"/>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b="1" dirty="0" err="1">
                <a:latin typeface="Segoe UI" panose="020B0502040204020203" pitchFamily="34" charset="0"/>
                <a:cs typeface="Segoe UI" panose="020B0502040204020203" pitchFamily="34" charset="0"/>
              </a:rPr>
              <a:t>read</a:t>
            </a:r>
            <a:r>
              <a:rPr lang="tr-TR" sz="2200" b="1" dirty="0">
                <a:latin typeface="Segoe UI" panose="020B0502040204020203" pitchFamily="34" charset="0"/>
                <a:cs typeface="Segoe UI" panose="020B0502040204020203" pitchFamily="34" charset="0"/>
              </a:rPr>
              <a:t>: </a:t>
            </a:r>
            <a:r>
              <a:rPr lang="tr-TR" sz="2200" dirty="0">
                <a:latin typeface="Segoe UI" panose="020B0502040204020203" pitchFamily="34" charset="0"/>
                <a:cs typeface="Segoe UI" panose="020B0502040204020203" pitchFamily="34" charset="0"/>
              </a:rPr>
              <a:t>okuma (listeleme/indirme)</a:t>
            </a:r>
          </a:p>
          <a:p>
            <a:pPr lvl="1">
              <a:lnSpc>
                <a:spcPct val="110000"/>
              </a:lnSpc>
            </a:pPr>
            <a:r>
              <a:rPr lang="tr-TR" sz="2200" b="1" dirty="0" err="1">
                <a:latin typeface="Segoe UI" panose="020B0502040204020203" pitchFamily="34" charset="0"/>
                <a:cs typeface="Segoe UI" panose="020B0502040204020203" pitchFamily="34" charset="0"/>
              </a:rPr>
              <a:t>read-all</a:t>
            </a:r>
            <a:r>
              <a:rPr lang="tr-TR" sz="2200" dirty="0">
                <a:latin typeface="Segoe UI" panose="020B0502040204020203" pitchFamily="34" charset="0"/>
                <a:cs typeface="Segoe UI" panose="020B0502040204020203" pitchFamily="34" charset="0"/>
              </a:rPr>
              <a:t>: Tüm hedefler için </a:t>
            </a:r>
            <a:r>
              <a:rPr lang="tr-TR" sz="2200" dirty="0" err="1">
                <a:latin typeface="Segoe UI" panose="020B0502040204020203" pitchFamily="34" charset="0"/>
                <a:cs typeface="Segoe UI" panose="020B0502040204020203" pitchFamily="34" charset="0"/>
              </a:rPr>
              <a:t>read</a:t>
            </a:r>
            <a:r>
              <a:rPr lang="tr-TR" sz="2200" dirty="0">
                <a:latin typeface="Segoe UI" panose="020B0502040204020203" pitchFamily="34" charset="0"/>
                <a:cs typeface="Segoe UI" panose="020B0502040204020203" pitchFamily="34" charset="0"/>
              </a:rPr>
              <a:t> yetkisi.</a:t>
            </a:r>
          </a:p>
          <a:p>
            <a:pPr lvl="1">
              <a:lnSpc>
                <a:spcPct val="110000"/>
              </a:lnSpc>
            </a:pPr>
            <a:r>
              <a:rPr lang="tr-TR" sz="2200" b="1" dirty="0" err="1">
                <a:latin typeface="Segoe UI" panose="020B0502040204020203" pitchFamily="34" charset="0"/>
                <a:cs typeface="Segoe UI" panose="020B0502040204020203" pitchFamily="34" charset="0"/>
              </a:rPr>
              <a:t>write</a:t>
            </a:r>
            <a:r>
              <a:rPr lang="tr-TR" sz="2200" dirty="0">
                <a:latin typeface="Segoe UI" panose="020B0502040204020203" pitchFamily="34" charset="0"/>
                <a:cs typeface="Segoe UI" panose="020B0502040204020203" pitchFamily="34" charset="0"/>
              </a:rPr>
              <a:t>: yazma (</a:t>
            </a:r>
            <a:r>
              <a:rPr lang="tr-TR" sz="2200" dirty="0" err="1">
                <a:latin typeface="Segoe UI" panose="020B0502040204020203" pitchFamily="34" charset="0"/>
                <a:cs typeface="Segoe UI" panose="020B0502040204020203" pitchFamily="34" charset="0"/>
              </a:rPr>
              <a:t>push</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issue</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comment</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release</a:t>
            </a:r>
            <a:r>
              <a:rPr lang="tr-TR" sz="2200" dirty="0">
                <a:latin typeface="Segoe UI" panose="020B0502040204020203" pitchFamily="34" charset="0"/>
                <a:cs typeface="Segoe UI" panose="020B0502040204020203" pitchFamily="34" charset="0"/>
              </a:rPr>
              <a:t> oluşturma vb.)</a:t>
            </a:r>
          </a:p>
          <a:p>
            <a:pPr lvl="1">
              <a:lnSpc>
                <a:spcPct val="110000"/>
              </a:lnSpc>
            </a:pPr>
            <a:r>
              <a:rPr lang="tr-TR" sz="2200" b="1" dirty="0" err="1">
                <a:latin typeface="Segoe UI" panose="020B0502040204020203" pitchFamily="34" charset="0"/>
                <a:cs typeface="Segoe UI" panose="020B0502040204020203" pitchFamily="34" charset="0"/>
              </a:rPr>
              <a:t>write-all</a:t>
            </a:r>
            <a:r>
              <a:rPr lang="tr-TR" sz="2200" dirty="0">
                <a:latin typeface="Segoe UI" panose="020B0502040204020203" pitchFamily="34" charset="0"/>
                <a:cs typeface="Segoe UI" panose="020B0502040204020203" pitchFamily="34" charset="0"/>
              </a:rPr>
              <a:t>: Tüm hedefler için </a:t>
            </a:r>
            <a:r>
              <a:rPr lang="tr-TR" sz="2200" dirty="0" err="1">
                <a:latin typeface="Segoe UI" panose="020B0502040204020203" pitchFamily="34" charset="0"/>
                <a:cs typeface="Segoe UI" panose="020B0502040204020203" pitchFamily="34" charset="0"/>
              </a:rPr>
              <a:t>write</a:t>
            </a:r>
            <a:r>
              <a:rPr lang="tr-TR" sz="2200" dirty="0">
                <a:latin typeface="Segoe UI" panose="020B0502040204020203" pitchFamily="34" charset="0"/>
                <a:cs typeface="Segoe UI" panose="020B0502040204020203" pitchFamily="34" charset="0"/>
              </a:rPr>
              <a:t> yetkisi.</a:t>
            </a:r>
          </a:p>
          <a:p>
            <a:pPr lvl="1">
              <a:lnSpc>
                <a:spcPct val="110000"/>
              </a:lnSpc>
            </a:pPr>
            <a:r>
              <a:rPr lang="tr-TR" sz="2200" b="1" dirty="0" err="1">
                <a:latin typeface="Segoe UI" panose="020B0502040204020203" pitchFamily="34" charset="0"/>
                <a:cs typeface="Segoe UI" panose="020B0502040204020203" pitchFamily="34" charset="0"/>
              </a:rPr>
              <a:t>none</a:t>
            </a:r>
            <a:r>
              <a:rPr lang="tr-TR" sz="2200" dirty="0">
                <a:latin typeface="Segoe UI" panose="020B0502040204020203" pitchFamily="34" charset="0"/>
                <a:cs typeface="Segoe UI" panose="020B0502040204020203" pitchFamily="34" charset="0"/>
              </a:rPr>
              <a:t>: yetki yok</a:t>
            </a:r>
          </a:p>
        </p:txBody>
      </p:sp>
      <p:pic>
        <p:nvPicPr>
          <p:cNvPr id="5" name="Grafik 4">
            <a:extLst>
              <a:ext uri="{FF2B5EF4-FFF2-40B4-BE49-F238E27FC236}">
                <a16:creationId xmlns:a16="http://schemas.microsoft.com/office/drawing/2014/main" id="{8449BCF8-C795-560A-FF5E-7E69BBD349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51D1AD93-8EAB-1269-1AD5-439057FCFF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3213CE9F-B99D-9081-F7D6-C56BAF25D8D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3363036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2C12E-F4E5-38A1-299A-9EBCE192BC4F}"/>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D301A25B-32EA-4DEC-5997-A5C9D9870654}"/>
              </a:ext>
            </a:extLst>
          </p:cNvPr>
          <p:cNvSpPr>
            <a:spLocks noGrp="1"/>
          </p:cNvSpPr>
          <p:nvPr>
            <p:ph type="title" hasCustomPrompt="1"/>
          </p:nvPr>
        </p:nvSpPr>
        <p:spPr>
          <a:xfrm>
            <a:off x="585216" y="2309810"/>
            <a:ext cx="3182027" cy="3030815"/>
          </a:xfrm>
        </p:spPr>
        <p:txBody>
          <a:bodyPr anchor="t">
            <a:normAutofit/>
          </a:bodyPr>
          <a:lstStyle>
            <a:lvl1pPr>
              <a:defRPr>
                <a:solidFill>
                  <a:schemeClr val="tx1"/>
                </a:solidFill>
              </a:defRPr>
            </a:lvl1pPr>
          </a:lstStyle>
          <a:p>
            <a:r>
              <a:rPr lang="tr-TR" dirty="0" err="1">
                <a:latin typeface="Segoe UI Semibold" panose="020B0702040204020203" pitchFamily="34" charset="0"/>
                <a:cs typeface="Segoe UI Semibold" panose="020B0702040204020203" pitchFamily="34" charset="0"/>
              </a:rPr>
              <a:t>Permission</a:t>
            </a:r>
            <a:r>
              <a:rPr lang="tr-TR" dirty="0">
                <a:latin typeface="Segoe UI Semibold" panose="020B0702040204020203" pitchFamily="34" charset="0"/>
                <a:cs typeface="Segoe UI Semibold" panose="020B0702040204020203" pitchFamily="34" charset="0"/>
              </a:rPr>
              <a:t> </a:t>
            </a:r>
            <a:r>
              <a:rPr lang="tr-TR" dirty="0" err="1">
                <a:latin typeface="Segoe UI Semibold" panose="020B0702040204020203" pitchFamily="34" charset="0"/>
                <a:cs typeface="Segoe UI Semibold" panose="020B0702040204020203" pitchFamily="34" charset="0"/>
              </a:rPr>
              <a:t>Scopes</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E0877EE5-150C-4637-4D6E-F94B9A5DD110}"/>
              </a:ext>
            </a:extLst>
          </p:cNvPr>
          <p:cNvSpPr>
            <a:spLocks noGrp="1"/>
          </p:cNvSpPr>
          <p:nvPr>
            <p:ph type="body" sz="quarter" idx="11"/>
          </p:nvPr>
        </p:nvSpPr>
        <p:spPr>
          <a:xfrm>
            <a:off x="4356100" y="2309811"/>
            <a:ext cx="7253288" cy="3825945"/>
          </a:xfrm>
        </p:spPr>
        <p:txBody>
          <a:bodyPr anchor="t">
            <a:normAutofit lnSpcReduction="10000"/>
          </a:bodyPr>
          <a:lstStyle>
            <a:lvl1pPr marL="231775" indent="-231775">
              <a:spcAft>
                <a:spcPts val="600"/>
              </a:spcAft>
              <a:buFont typeface="Wingdings" panose="05000000000000000000" pitchFamily="2" charset="2"/>
              <a:buChar char=""/>
              <a:defRPr/>
            </a:lvl1pPr>
          </a:lstStyle>
          <a:p>
            <a:pPr lvl="1">
              <a:lnSpc>
                <a:spcPct val="110000"/>
              </a:lnSpc>
            </a:pPr>
            <a:r>
              <a:rPr lang="tr-TR" sz="2200" b="1" dirty="0" err="1">
                <a:latin typeface="Segoe UI" panose="020B0502040204020203" pitchFamily="34" charset="0"/>
                <a:cs typeface="Segoe UI" panose="020B0502040204020203" pitchFamily="34" charset="0"/>
              </a:rPr>
              <a:t>contents</a:t>
            </a:r>
            <a:r>
              <a:rPr lang="tr-TR" sz="2200" b="1" dirty="0">
                <a:latin typeface="Segoe UI" panose="020B0502040204020203" pitchFamily="34" charset="0"/>
                <a:cs typeface="Segoe UI" panose="020B0502040204020203" pitchFamily="34" charset="0"/>
              </a:rPr>
              <a:t>: </a:t>
            </a:r>
            <a:r>
              <a:rPr lang="tr-TR" sz="2200" dirty="0">
                <a:latin typeface="Segoe UI" panose="020B0502040204020203" pitchFamily="34" charset="0"/>
                <a:cs typeface="Segoe UI" panose="020B0502040204020203" pitchFamily="34" charset="0"/>
              </a:rPr>
              <a:t>Repo içeriği</a:t>
            </a:r>
          </a:p>
          <a:p>
            <a:pPr lvl="1">
              <a:lnSpc>
                <a:spcPct val="110000"/>
              </a:lnSpc>
            </a:pPr>
            <a:r>
              <a:rPr lang="tr-TR" sz="2200" b="1" dirty="0" err="1">
                <a:latin typeface="Segoe UI" panose="020B0502040204020203" pitchFamily="34" charset="0"/>
                <a:cs typeface="Segoe UI" panose="020B0502040204020203" pitchFamily="34" charset="0"/>
              </a:rPr>
              <a:t>pull-requests</a:t>
            </a:r>
            <a:r>
              <a:rPr lang="tr-TR" sz="2200" dirty="0">
                <a:latin typeface="Segoe UI" panose="020B0502040204020203" pitchFamily="34" charset="0"/>
                <a:cs typeface="Segoe UI" panose="020B0502040204020203" pitchFamily="34" charset="0"/>
              </a:rPr>
              <a:t>: PR ile ilişkili işlemler</a:t>
            </a:r>
          </a:p>
          <a:p>
            <a:pPr lvl="1">
              <a:lnSpc>
                <a:spcPct val="110000"/>
              </a:lnSpc>
            </a:pPr>
            <a:r>
              <a:rPr lang="tr-TR" sz="2200" b="1" dirty="0" err="1">
                <a:latin typeface="Segoe UI" panose="020B0502040204020203" pitchFamily="34" charset="0"/>
                <a:cs typeface="Segoe UI" panose="020B0502040204020203" pitchFamily="34" charset="0"/>
              </a:rPr>
              <a:t>issues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Issue</a:t>
            </a:r>
            <a:r>
              <a:rPr lang="tr-TR" sz="2200" dirty="0">
                <a:latin typeface="Segoe UI" panose="020B0502040204020203" pitchFamily="34" charset="0"/>
                <a:cs typeface="Segoe UI" panose="020B0502040204020203" pitchFamily="34" charset="0"/>
              </a:rPr>
              <a:t> işlemleri</a:t>
            </a:r>
          </a:p>
          <a:p>
            <a:pPr lvl="1">
              <a:lnSpc>
                <a:spcPct val="110000"/>
              </a:lnSpc>
            </a:pPr>
            <a:r>
              <a:rPr lang="tr-TR" sz="2200" b="1" dirty="0" err="1">
                <a:latin typeface="Segoe UI" panose="020B0502040204020203" pitchFamily="34" charset="0"/>
                <a:cs typeface="Segoe UI" panose="020B0502040204020203" pitchFamily="34" charset="0"/>
              </a:rPr>
              <a:t>checks</a:t>
            </a:r>
            <a:r>
              <a:rPr lang="tr-TR" sz="2200" dirty="0">
                <a:latin typeface="Segoe UI" panose="020B0502040204020203" pitchFamily="34" charset="0"/>
                <a:cs typeface="Segoe UI" panose="020B0502040204020203" pitchFamily="34" charset="0"/>
              </a:rPr>
              <a:t>: Raporlama senaryoları için </a:t>
            </a:r>
            <a:r>
              <a:rPr lang="tr-TR" sz="2200" dirty="0" err="1">
                <a:latin typeface="Segoe UI" panose="020B0502040204020203" pitchFamily="34" charset="0"/>
                <a:cs typeface="Segoe UI" panose="020B0502040204020203" pitchFamily="34" charset="0"/>
              </a:rPr>
              <a:t>check</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run</a:t>
            </a:r>
            <a:endParaRPr lang="tr-TR" sz="2200" dirty="0">
              <a:latin typeface="Segoe UI" panose="020B0502040204020203" pitchFamily="34" charset="0"/>
              <a:cs typeface="Segoe UI" panose="020B0502040204020203" pitchFamily="34" charset="0"/>
            </a:endParaRPr>
          </a:p>
          <a:p>
            <a:pPr lvl="1">
              <a:lnSpc>
                <a:spcPct val="110000"/>
              </a:lnSpc>
            </a:pPr>
            <a:r>
              <a:rPr lang="tr-TR" sz="2200" b="1" dirty="0" err="1">
                <a:latin typeface="Segoe UI" panose="020B0502040204020203" pitchFamily="34" charset="0"/>
                <a:cs typeface="Segoe UI" panose="020B0502040204020203" pitchFamily="34" charset="0"/>
              </a:rPr>
              <a:t>statuses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commit</a:t>
            </a:r>
            <a:r>
              <a:rPr lang="tr-TR" sz="2200" dirty="0">
                <a:latin typeface="Segoe UI" panose="020B0502040204020203" pitchFamily="34" charset="0"/>
                <a:cs typeface="Segoe UI" panose="020B0502040204020203" pitchFamily="34" charset="0"/>
              </a:rPr>
              <a:t> durumu işlemleri</a:t>
            </a:r>
          </a:p>
          <a:p>
            <a:pPr lvl="1">
              <a:lnSpc>
                <a:spcPct val="110000"/>
              </a:lnSpc>
            </a:pPr>
            <a:r>
              <a:rPr lang="tr-TR" sz="2200" b="1" dirty="0" err="1">
                <a:latin typeface="Segoe UI" panose="020B0502040204020203" pitchFamily="34" charset="0"/>
                <a:cs typeface="Segoe UI" panose="020B0502040204020203" pitchFamily="34" charset="0"/>
              </a:rPr>
              <a:t>actions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action’larla</a:t>
            </a:r>
            <a:r>
              <a:rPr lang="tr-TR" sz="2200" dirty="0">
                <a:latin typeface="Segoe UI" panose="020B0502040204020203" pitchFamily="34" charset="0"/>
                <a:cs typeface="Segoe UI" panose="020B0502040204020203" pitchFamily="34" charset="0"/>
              </a:rPr>
              <a:t> ilgili işlemler</a:t>
            </a:r>
          </a:p>
          <a:p>
            <a:pPr lvl="1">
              <a:lnSpc>
                <a:spcPct val="110000"/>
              </a:lnSpc>
            </a:pPr>
            <a:r>
              <a:rPr lang="tr-TR" sz="2200" b="1" dirty="0" err="1">
                <a:latin typeface="Segoe UI" panose="020B0502040204020203" pitchFamily="34" charset="0"/>
                <a:cs typeface="Segoe UI" panose="020B0502040204020203" pitchFamily="34" charset="0"/>
              </a:rPr>
              <a:t>packages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GitHub</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Packages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publish</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pull</a:t>
            </a:r>
            <a:r>
              <a:rPr lang="tr-TR" sz="2200" dirty="0">
                <a:latin typeface="Segoe UI" panose="020B0502040204020203" pitchFamily="34" charset="0"/>
                <a:cs typeface="Segoe UI" panose="020B0502040204020203" pitchFamily="34" charset="0"/>
              </a:rPr>
              <a:t> işlemleri</a:t>
            </a:r>
          </a:p>
          <a:p>
            <a:pPr lvl="1">
              <a:lnSpc>
                <a:spcPct val="110000"/>
              </a:lnSpc>
            </a:pPr>
            <a:r>
              <a:rPr lang="tr-TR" sz="2200" b="1" dirty="0" err="1">
                <a:latin typeface="Segoe UI" panose="020B0502040204020203" pitchFamily="34" charset="0"/>
                <a:cs typeface="Segoe UI" panose="020B0502040204020203" pitchFamily="34" charset="0"/>
              </a:rPr>
              <a:t>deployments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Depoloyment</a:t>
            </a:r>
            <a:r>
              <a:rPr lang="tr-TR" sz="2200" dirty="0">
                <a:latin typeface="Segoe UI" panose="020B0502040204020203" pitchFamily="34" charset="0"/>
                <a:cs typeface="Segoe UI" panose="020B0502040204020203" pitchFamily="34" charset="0"/>
              </a:rPr>
              <a:t> kaydı oluşturma</a:t>
            </a:r>
          </a:p>
          <a:p>
            <a:pPr lvl="1">
              <a:lnSpc>
                <a:spcPct val="110000"/>
              </a:lnSpc>
            </a:pPr>
            <a:r>
              <a:rPr lang="tr-TR" sz="2200" b="1" dirty="0">
                <a:latin typeface="Segoe UI" panose="020B0502040204020203" pitchFamily="34" charset="0"/>
                <a:cs typeface="Segoe UI" panose="020B0502040204020203" pitchFamily="34" charset="0"/>
              </a:rPr>
              <a:t>id-</a:t>
            </a:r>
            <a:r>
              <a:rPr lang="tr-TR" sz="2200" b="1" dirty="0" err="1">
                <a:latin typeface="Segoe UI" panose="020B0502040204020203" pitchFamily="34" charset="0"/>
                <a:cs typeface="Segoe UI" panose="020B0502040204020203" pitchFamily="34" charset="0"/>
              </a:rPr>
              <a:t>token</a:t>
            </a:r>
            <a:r>
              <a:rPr lang="tr-TR" sz="2200" dirty="0">
                <a:latin typeface="Segoe UI" panose="020B0502040204020203" pitchFamily="34" charset="0"/>
                <a:cs typeface="Segoe UI" panose="020B0502040204020203" pitchFamily="34" charset="0"/>
              </a:rPr>
              <a:t>: OIDC ile </a:t>
            </a:r>
            <a:r>
              <a:rPr lang="tr-TR" sz="2200" dirty="0" err="1">
                <a:latin typeface="Segoe UI" panose="020B0502040204020203" pitchFamily="34" charset="0"/>
                <a:cs typeface="Segoe UI" panose="020B0502040204020203" pitchFamily="34" charset="0"/>
              </a:rPr>
              <a:t>cloud’a</a:t>
            </a:r>
            <a:r>
              <a:rPr lang="tr-TR" sz="2200" dirty="0">
                <a:latin typeface="Segoe UI" panose="020B0502040204020203" pitchFamily="34" charset="0"/>
                <a:cs typeface="Segoe UI" panose="020B0502040204020203" pitchFamily="34" charset="0"/>
              </a:rPr>
              <a:t> şifresiz oturum açma</a:t>
            </a:r>
          </a:p>
        </p:txBody>
      </p:sp>
      <p:pic>
        <p:nvPicPr>
          <p:cNvPr id="5" name="Grafik 4">
            <a:extLst>
              <a:ext uri="{FF2B5EF4-FFF2-40B4-BE49-F238E27FC236}">
                <a16:creationId xmlns:a16="http://schemas.microsoft.com/office/drawing/2014/main" id="{62E01C65-D7C3-C5C1-E830-3E3ECDCA56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09CEFC1A-2B0A-AA85-3953-D2EF6F513C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904D269F-9934-DE8E-00EB-BB73692C48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1693528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47E4A-5CDB-785E-BD2F-5B70A8E6FE75}"/>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CBAB9406-F0A6-775B-E798-9F4F224EEE0B}"/>
              </a:ext>
            </a:extLst>
          </p:cNvPr>
          <p:cNvSpPr>
            <a:spLocks noGrp="1"/>
          </p:cNvSpPr>
          <p:nvPr>
            <p:ph type="title" hasCustomPrompt="1"/>
          </p:nvPr>
        </p:nvSpPr>
        <p:spPr>
          <a:xfrm>
            <a:off x="585216" y="2309810"/>
            <a:ext cx="3182027" cy="3030815"/>
          </a:xfrm>
        </p:spPr>
        <p:txBody>
          <a:bodyPr anchor="t">
            <a:normAutofit/>
          </a:bodyPr>
          <a:lstStyle>
            <a:lvl1pPr>
              <a:defRPr>
                <a:solidFill>
                  <a:schemeClr val="tx1"/>
                </a:solidFill>
              </a:defRPr>
            </a:lvl1pPr>
          </a:lstStyle>
          <a:p>
            <a:r>
              <a:rPr lang="tr-TR" dirty="0" err="1">
                <a:latin typeface="Segoe UI Semibold" panose="020B0702040204020203" pitchFamily="34" charset="0"/>
                <a:cs typeface="Segoe UI Semibold" panose="020B0702040204020203" pitchFamily="34" charset="0"/>
              </a:rPr>
              <a:t>Job</a:t>
            </a:r>
            <a:r>
              <a:rPr lang="tr-TR" dirty="0">
                <a:latin typeface="Segoe UI Semibold" panose="020B0702040204020203" pitchFamily="34" charset="0"/>
                <a:cs typeface="Segoe UI Semibold" panose="020B0702040204020203" pitchFamily="34" charset="0"/>
              </a:rPr>
              <a:t> Anahtarları</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02F63324-EBE9-8454-3033-55B3D99DAE7C}"/>
              </a:ext>
            </a:extLst>
          </p:cNvPr>
          <p:cNvSpPr>
            <a:spLocks noGrp="1"/>
          </p:cNvSpPr>
          <p:nvPr>
            <p:ph type="body" sz="quarter" idx="11"/>
          </p:nvPr>
        </p:nvSpPr>
        <p:spPr>
          <a:xfrm>
            <a:off x="4356100" y="2309811"/>
            <a:ext cx="7253288" cy="3825945"/>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b="1" dirty="0">
                <a:latin typeface="Segoe UI" panose="020B0502040204020203" pitchFamily="34" charset="0"/>
                <a:cs typeface="Segoe UI" panose="020B0502040204020203" pitchFamily="34" charset="0"/>
              </a:rPr>
              <a:t>name: </a:t>
            </a:r>
            <a:r>
              <a:rPr lang="tr-TR" sz="2200" dirty="0" err="1">
                <a:latin typeface="Segoe UI" panose="020B0502040204020203" pitchFamily="34" charset="0"/>
                <a:cs typeface="Segoe UI" panose="020B0502040204020203" pitchFamily="34" charset="0"/>
              </a:rPr>
              <a:t>Job’un</a:t>
            </a:r>
            <a:r>
              <a:rPr lang="tr-TR" sz="2200" dirty="0">
                <a:latin typeface="Segoe UI" panose="020B0502040204020203" pitchFamily="34" charset="0"/>
                <a:cs typeface="Segoe UI" panose="020B0502040204020203" pitchFamily="34" charset="0"/>
              </a:rPr>
              <a:t> görünen adı</a:t>
            </a:r>
          </a:p>
          <a:p>
            <a:pPr lvl="1">
              <a:lnSpc>
                <a:spcPct val="110000"/>
              </a:lnSpc>
            </a:pPr>
            <a:r>
              <a:rPr lang="tr-TR" sz="2200" b="1" dirty="0" err="1">
                <a:latin typeface="Segoe UI" panose="020B0502040204020203" pitchFamily="34" charset="0"/>
                <a:cs typeface="Segoe UI" panose="020B0502040204020203" pitchFamily="34" charset="0"/>
              </a:rPr>
              <a:t>if</a:t>
            </a:r>
            <a:r>
              <a:rPr lang="tr-TR" sz="2200" b="1"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Job’un</a:t>
            </a:r>
            <a:r>
              <a:rPr lang="tr-TR" sz="2200" dirty="0">
                <a:latin typeface="Segoe UI" panose="020B0502040204020203" pitchFamily="34" charset="0"/>
                <a:cs typeface="Segoe UI" panose="020B0502040204020203" pitchFamily="34" charset="0"/>
              </a:rPr>
              <a:t> koşullu çalışması</a:t>
            </a:r>
          </a:p>
          <a:p>
            <a:pPr lvl="1">
              <a:lnSpc>
                <a:spcPct val="110000"/>
              </a:lnSpc>
            </a:pPr>
            <a:r>
              <a:rPr lang="tr-TR" sz="2200" b="1" dirty="0" err="1">
                <a:latin typeface="Segoe UI" panose="020B0502040204020203" pitchFamily="34" charset="0"/>
                <a:cs typeface="Segoe UI" panose="020B0502040204020203" pitchFamily="34" charset="0"/>
              </a:rPr>
              <a:t>needs</a:t>
            </a:r>
            <a:r>
              <a:rPr lang="tr-TR" sz="2200" b="1" dirty="0">
                <a:latin typeface="Segoe UI" panose="020B0502040204020203" pitchFamily="34" charset="0"/>
                <a:cs typeface="Segoe UI" panose="020B0502040204020203" pitchFamily="34" charset="0"/>
              </a:rPr>
              <a:t>: </a:t>
            </a:r>
            <a:r>
              <a:rPr lang="tr-TR" sz="2200" dirty="0">
                <a:latin typeface="Segoe UI" panose="020B0502040204020203" pitchFamily="34" charset="0"/>
                <a:cs typeface="Segoe UI" panose="020B0502040204020203" pitchFamily="34" charset="0"/>
              </a:rPr>
              <a:t>Bu </a:t>
            </a:r>
            <a:r>
              <a:rPr lang="tr-TR" sz="2200" dirty="0" err="1">
                <a:latin typeface="Segoe UI" panose="020B0502040204020203" pitchFamily="34" charset="0"/>
                <a:cs typeface="Segoe UI" panose="020B0502040204020203" pitchFamily="34" charset="0"/>
              </a:rPr>
              <a:t>job</a:t>
            </a:r>
            <a:r>
              <a:rPr lang="tr-TR" sz="2200" dirty="0">
                <a:latin typeface="Segoe UI" panose="020B0502040204020203" pitchFamily="34" charset="0"/>
                <a:cs typeface="Segoe UI" panose="020B0502040204020203" pitchFamily="34" charset="0"/>
              </a:rPr>
              <a:t> başlamadan önce bitmesi gereken </a:t>
            </a:r>
            <a:r>
              <a:rPr lang="tr-TR" sz="2200" dirty="0" err="1">
                <a:latin typeface="Segoe UI" panose="020B0502040204020203" pitchFamily="34" charset="0"/>
                <a:cs typeface="Segoe UI" panose="020B0502040204020203" pitchFamily="34" charset="0"/>
              </a:rPr>
              <a:t>job</a:t>
            </a:r>
            <a:endParaRPr lang="tr-TR" sz="2200" dirty="0">
              <a:latin typeface="Segoe UI" panose="020B0502040204020203" pitchFamily="34" charset="0"/>
              <a:cs typeface="Segoe UI" panose="020B0502040204020203" pitchFamily="34" charset="0"/>
            </a:endParaRPr>
          </a:p>
          <a:p>
            <a:pPr lvl="1">
              <a:lnSpc>
                <a:spcPct val="110000"/>
              </a:lnSpc>
            </a:pPr>
            <a:r>
              <a:rPr lang="tr-TR" sz="2200" b="1" dirty="0" err="1">
                <a:latin typeface="Segoe UI" panose="020B0502040204020203" pitchFamily="34" charset="0"/>
                <a:cs typeface="Segoe UI" panose="020B0502040204020203" pitchFamily="34" charset="0"/>
              </a:rPr>
              <a:t>runs</a:t>
            </a:r>
            <a:r>
              <a:rPr lang="tr-TR" sz="2200" b="1" dirty="0">
                <a:latin typeface="Segoe UI" panose="020B0502040204020203" pitchFamily="34" charset="0"/>
                <a:cs typeface="Segoe UI" panose="020B0502040204020203" pitchFamily="34" charset="0"/>
              </a:rPr>
              <a:t>-on: </a:t>
            </a:r>
            <a:r>
              <a:rPr lang="tr-TR" sz="2200" dirty="0" err="1">
                <a:latin typeface="Segoe UI" panose="020B0502040204020203" pitchFamily="34" charset="0"/>
                <a:cs typeface="Segoe UI" panose="020B0502040204020203" pitchFamily="34" charset="0"/>
              </a:rPr>
              <a:t>Runner</a:t>
            </a:r>
            <a:r>
              <a:rPr lang="tr-TR" sz="2200" dirty="0">
                <a:latin typeface="Segoe UI" panose="020B0502040204020203" pitchFamily="34" charset="0"/>
                <a:cs typeface="Segoe UI" panose="020B0502040204020203" pitchFamily="34" charset="0"/>
              </a:rPr>
              <a:t> seçimi (</a:t>
            </a:r>
            <a:r>
              <a:rPr lang="tr-TR" sz="2200" dirty="0" err="1">
                <a:latin typeface="Segoe UI" panose="020B0502040204020203" pitchFamily="34" charset="0"/>
                <a:cs typeface="Segoe UI" panose="020B0502040204020203" pitchFamily="34" charset="0"/>
              </a:rPr>
              <a:t>ubuntu-latest</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windows-latest</a:t>
            </a:r>
            <a:r>
              <a:rPr lang="tr-TR" sz="2200" dirty="0">
                <a:latin typeface="Segoe UI" panose="020B0502040204020203" pitchFamily="34" charset="0"/>
                <a:cs typeface="Segoe UI" panose="020B0502040204020203" pitchFamily="34" charset="0"/>
              </a:rPr>
              <a:t>, self-</a:t>
            </a:r>
            <a:r>
              <a:rPr lang="tr-TR" sz="2200" dirty="0" err="1">
                <a:latin typeface="Segoe UI" panose="020B0502040204020203" pitchFamily="34" charset="0"/>
                <a:cs typeface="Segoe UI" panose="020B0502040204020203" pitchFamily="34" charset="0"/>
              </a:rPr>
              <a:t>hosted</a:t>
            </a:r>
            <a:r>
              <a:rPr lang="tr-TR" sz="2200" dirty="0">
                <a:latin typeface="Segoe UI" panose="020B0502040204020203" pitchFamily="34" charset="0"/>
                <a:cs typeface="Segoe UI" panose="020B0502040204020203" pitchFamily="34" charset="0"/>
              </a:rPr>
              <a:t>)</a:t>
            </a:r>
          </a:p>
          <a:p>
            <a:pPr lvl="1">
              <a:lnSpc>
                <a:spcPct val="110000"/>
              </a:lnSpc>
            </a:pPr>
            <a:r>
              <a:rPr lang="tr-TR" sz="2200" b="1" dirty="0" err="1">
                <a:latin typeface="Segoe UI" panose="020B0502040204020203" pitchFamily="34" charset="0"/>
                <a:cs typeface="Segoe UI" panose="020B0502040204020203" pitchFamily="34" charset="0"/>
              </a:rPr>
              <a:t>permissions</a:t>
            </a:r>
            <a:r>
              <a:rPr lang="tr-TR" sz="2200" b="1" dirty="0">
                <a:latin typeface="Segoe UI" panose="020B0502040204020203" pitchFamily="34" charset="0"/>
                <a:cs typeface="Segoe UI" panose="020B0502040204020203" pitchFamily="34" charset="0"/>
              </a:rPr>
              <a:t>: </a:t>
            </a:r>
            <a:r>
              <a:rPr lang="tr-TR" sz="2200" dirty="0">
                <a:latin typeface="Segoe UI" panose="020B0502040204020203" pitchFamily="34" charset="0"/>
                <a:cs typeface="Segoe UI" panose="020B0502040204020203" pitchFamily="34" charset="0"/>
              </a:rPr>
              <a:t>Sadece</a:t>
            </a:r>
            <a:r>
              <a:rPr lang="tr-TR" sz="2200" b="1" dirty="0">
                <a:latin typeface="Segoe UI" panose="020B0502040204020203" pitchFamily="34" charset="0"/>
                <a:cs typeface="Segoe UI" panose="020B0502040204020203" pitchFamily="34" charset="0"/>
              </a:rPr>
              <a:t> </a:t>
            </a:r>
            <a:r>
              <a:rPr lang="tr-TR" sz="2200" dirty="0">
                <a:latin typeface="Segoe UI" panose="020B0502040204020203" pitchFamily="34" charset="0"/>
                <a:cs typeface="Segoe UI" panose="020B0502040204020203" pitchFamily="34" charset="0"/>
              </a:rPr>
              <a:t>bu </a:t>
            </a:r>
            <a:r>
              <a:rPr lang="tr-TR" sz="2200" dirty="0" err="1">
                <a:latin typeface="Segoe UI" panose="020B0502040204020203" pitchFamily="34" charset="0"/>
                <a:cs typeface="Segoe UI" panose="020B0502040204020203" pitchFamily="34" charset="0"/>
              </a:rPr>
              <a:t>job</a:t>
            </a:r>
            <a:r>
              <a:rPr lang="tr-TR" sz="2200" dirty="0">
                <a:latin typeface="Segoe UI" panose="020B0502040204020203" pitchFamily="34" charset="0"/>
                <a:cs typeface="Segoe UI" panose="020B0502040204020203" pitchFamily="34" charset="0"/>
              </a:rPr>
              <a:t> için yetkiler</a:t>
            </a:r>
          </a:p>
          <a:p>
            <a:pPr lvl="1">
              <a:lnSpc>
                <a:spcPct val="110000"/>
              </a:lnSpc>
            </a:pPr>
            <a:r>
              <a:rPr lang="tr-TR" sz="2200" b="1" dirty="0" err="1">
                <a:latin typeface="Segoe UI" panose="020B0502040204020203" pitchFamily="34" charset="0"/>
                <a:cs typeface="Segoe UI" panose="020B0502040204020203" pitchFamily="34" charset="0"/>
              </a:rPr>
              <a:t>env</a:t>
            </a:r>
            <a:r>
              <a:rPr lang="tr-TR" sz="2200" b="1" dirty="0">
                <a:latin typeface="Segoe UI" panose="020B0502040204020203" pitchFamily="34" charset="0"/>
                <a:cs typeface="Segoe UI" panose="020B0502040204020203" pitchFamily="34" charset="0"/>
              </a:rPr>
              <a:t>: </a:t>
            </a:r>
            <a:r>
              <a:rPr lang="tr-TR" sz="2200" dirty="0">
                <a:latin typeface="Segoe UI" panose="020B0502040204020203" pitchFamily="34" charset="0"/>
                <a:cs typeface="Segoe UI" panose="020B0502040204020203" pitchFamily="34" charset="0"/>
              </a:rPr>
              <a:t>Sadece bu </a:t>
            </a:r>
            <a:r>
              <a:rPr lang="tr-TR" sz="2200" dirty="0" err="1">
                <a:latin typeface="Segoe UI" panose="020B0502040204020203" pitchFamily="34" charset="0"/>
                <a:cs typeface="Segoe UI" panose="020B0502040204020203" pitchFamily="34" charset="0"/>
              </a:rPr>
              <a:t>job</a:t>
            </a:r>
            <a:r>
              <a:rPr lang="tr-TR" sz="2200" dirty="0">
                <a:latin typeface="Segoe UI" panose="020B0502040204020203" pitchFamily="34" charset="0"/>
                <a:cs typeface="Segoe UI" panose="020B0502040204020203" pitchFamily="34" charset="0"/>
              </a:rPr>
              <a:t> için ortam değişkenleri</a:t>
            </a:r>
            <a:endParaRPr lang="tr-TR" sz="2200" b="1" dirty="0">
              <a:latin typeface="Segoe UI" panose="020B0502040204020203" pitchFamily="34" charset="0"/>
              <a:cs typeface="Segoe UI" panose="020B0502040204020203" pitchFamily="34" charset="0"/>
            </a:endParaRPr>
          </a:p>
          <a:p>
            <a:pPr lvl="1">
              <a:lnSpc>
                <a:spcPct val="110000"/>
              </a:lnSpc>
            </a:pPr>
            <a:r>
              <a:rPr lang="tr-TR" sz="2200" b="1" dirty="0" err="1">
                <a:latin typeface="Segoe UI" panose="020B0502040204020203" pitchFamily="34" charset="0"/>
                <a:cs typeface="Segoe UI" panose="020B0502040204020203" pitchFamily="34" charset="0"/>
              </a:rPr>
              <a:t>environment</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Deploy</a:t>
            </a:r>
            <a:r>
              <a:rPr lang="tr-TR" sz="2200" dirty="0">
                <a:latin typeface="Segoe UI" panose="020B0502040204020203" pitchFamily="34" charset="0"/>
                <a:cs typeface="Segoe UI" panose="020B0502040204020203" pitchFamily="34" charset="0"/>
              </a:rPr>
              <a:t> ortamı</a:t>
            </a:r>
          </a:p>
          <a:p>
            <a:pPr lvl="1">
              <a:lnSpc>
                <a:spcPct val="110000"/>
              </a:lnSpc>
            </a:pPr>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4CCF64EE-2488-AC79-A374-70DC23285D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8FD7D76E-F371-B848-7982-69B6FC736B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C3E5C8AB-6203-0F16-F697-7E6C54B8EA1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10584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C3806-F325-2B9A-810A-72A296111E21}"/>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C8CDFCF-948F-D939-3B5A-E37E92DDEB65}"/>
              </a:ext>
            </a:extLst>
          </p:cNvPr>
          <p:cNvSpPr>
            <a:spLocks noGrp="1"/>
          </p:cNvSpPr>
          <p:nvPr>
            <p:ph type="title" hasCustomPrompt="1"/>
          </p:nvPr>
        </p:nvSpPr>
        <p:spPr>
          <a:xfrm>
            <a:off x="585216" y="2309810"/>
            <a:ext cx="3182027" cy="3030815"/>
          </a:xfrm>
        </p:spPr>
        <p:txBody>
          <a:bodyPr anchor="t">
            <a:normAutofit/>
          </a:bodyPr>
          <a:lstStyle>
            <a:lvl1pPr>
              <a:defRPr>
                <a:solidFill>
                  <a:schemeClr val="tx1"/>
                </a:solidFill>
              </a:defRPr>
            </a:lvl1pPr>
          </a:lstStyle>
          <a:p>
            <a:r>
              <a:rPr lang="tr-TR" dirty="0" err="1">
                <a:latin typeface="Segoe UI Semibold" panose="020B0702040204020203" pitchFamily="34" charset="0"/>
                <a:cs typeface="Segoe UI Semibold" panose="020B0702040204020203" pitchFamily="34" charset="0"/>
              </a:rPr>
              <a:t>Job</a:t>
            </a:r>
            <a:r>
              <a:rPr lang="tr-TR" dirty="0">
                <a:latin typeface="Segoe UI Semibold" panose="020B0702040204020203" pitchFamily="34" charset="0"/>
                <a:cs typeface="Segoe UI Semibold" panose="020B0702040204020203" pitchFamily="34" charset="0"/>
              </a:rPr>
              <a:t> Anahtarları</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A3C8B68D-A5CD-9AEE-D257-92A6A65B1C22}"/>
              </a:ext>
            </a:extLst>
          </p:cNvPr>
          <p:cNvSpPr>
            <a:spLocks noGrp="1"/>
          </p:cNvSpPr>
          <p:nvPr>
            <p:ph type="body" sz="quarter" idx="11"/>
          </p:nvPr>
        </p:nvSpPr>
        <p:spPr>
          <a:xfrm>
            <a:off x="4356100" y="2309811"/>
            <a:ext cx="7253288" cy="3825945"/>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b="1" dirty="0" err="1">
                <a:latin typeface="Segoe UI" panose="020B0502040204020203" pitchFamily="34" charset="0"/>
                <a:cs typeface="Segoe UI" panose="020B0502040204020203" pitchFamily="34" charset="0"/>
              </a:rPr>
              <a:t>concurrency</a:t>
            </a:r>
            <a:r>
              <a:rPr lang="tr-TR" sz="2200" dirty="0">
                <a:latin typeface="Segoe UI" panose="020B0502040204020203" pitchFamily="34" charset="0"/>
                <a:cs typeface="Segoe UI" panose="020B0502040204020203" pitchFamily="34" charset="0"/>
              </a:rPr>
              <a:t>: Bu </a:t>
            </a:r>
            <a:r>
              <a:rPr lang="tr-TR" sz="2200" dirty="0" err="1">
                <a:latin typeface="Segoe UI" panose="020B0502040204020203" pitchFamily="34" charset="0"/>
                <a:cs typeface="Segoe UI" panose="020B0502040204020203" pitchFamily="34" charset="0"/>
              </a:rPr>
              <a:t>job</a:t>
            </a:r>
            <a:r>
              <a:rPr lang="tr-TR" sz="2200" dirty="0">
                <a:latin typeface="Segoe UI" panose="020B0502040204020203" pitchFamily="34" charset="0"/>
                <a:cs typeface="Segoe UI" panose="020B0502040204020203" pitchFamily="34" charset="0"/>
              </a:rPr>
              <a:t> için eşzamanlılık/çakışma kontrolü</a:t>
            </a:r>
          </a:p>
          <a:p>
            <a:pPr lvl="1">
              <a:lnSpc>
                <a:spcPct val="110000"/>
              </a:lnSpc>
            </a:pPr>
            <a:r>
              <a:rPr lang="tr-TR" sz="2200" b="1" dirty="0" err="1">
                <a:latin typeface="Segoe UI" panose="020B0502040204020203" pitchFamily="34" charset="0"/>
                <a:cs typeface="Segoe UI" panose="020B0502040204020203" pitchFamily="34" charset="0"/>
              </a:rPr>
              <a:t>timeout-minutes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Job’un</a:t>
            </a:r>
            <a:r>
              <a:rPr lang="tr-TR" sz="2200" dirty="0">
                <a:latin typeface="Segoe UI" panose="020B0502040204020203" pitchFamily="34" charset="0"/>
                <a:cs typeface="Segoe UI" panose="020B0502040204020203" pitchFamily="34" charset="0"/>
              </a:rPr>
              <a:t> maksimum çalışma süresi</a:t>
            </a:r>
          </a:p>
          <a:p>
            <a:pPr lvl="1">
              <a:lnSpc>
                <a:spcPct val="110000"/>
              </a:lnSpc>
            </a:pPr>
            <a:r>
              <a:rPr lang="tr-TR" sz="2200" b="1" dirty="0" err="1">
                <a:latin typeface="Segoe UI" panose="020B0502040204020203" pitchFamily="34" charset="0"/>
                <a:cs typeface="Segoe UI" panose="020B0502040204020203" pitchFamily="34" charset="0"/>
              </a:rPr>
              <a:t>strategy+matrix</a:t>
            </a:r>
            <a:r>
              <a:rPr lang="tr-TR" sz="2200" dirty="0">
                <a:latin typeface="Segoe UI" panose="020B0502040204020203" pitchFamily="34" charset="0"/>
                <a:cs typeface="Segoe UI" panose="020B0502040204020203" pitchFamily="34" charset="0"/>
              </a:rPr>
              <a:t>: Aynı </a:t>
            </a:r>
            <a:r>
              <a:rPr lang="tr-TR" sz="2200" dirty="0" err="1">
                <a:latin typeface="Segoe UI" panose="020B0502040204020203" pitchFamily="34" charset="0"/>
                <a:cs typeface="Segoe UI" panose="020B0502040204020203" pitchFamily="34" charset="0"/>
              </a:rPr>
              <a:t>job</a:t>
            </a:r>
            <a:r>
              <a:rPr lang="tr-TR" sz="2200" dirty="0">
                <a:latin typeface="Segoe UI" panose="020B0502040204020203" pitchFamily="34" charset="0"/>
                <a:cs typeface="Segoe UI" panose="020B0502040204020203" pitchFamily="34" charset="0"/>
              </a:rPr>
              <a:t> için farklı kombinasyonlar</a:t>
            </a:r>
          </a:p>
          <a:p>
            <a:pPr lvl="1">
              <a:lnSpc>
                <a:spcPct val="110000"/>
              </a:lnSpc>
            </a:pPr>
            <a:r>
              <a:rPr lang="tr-TR" sz="2200" b="1" dirty="0" err="1">
                <a:latin typeface="Segoe UI" panose="020B0502040204020203" pitchFamily="34" charset="0"/>
                <a:cs typeface="Segoe UI" panose="020B0502040204020203" pitchFamily="34" charset="0"/>
              </a:rPr>
              <a:t>continue</a:t>
            </a:r>
            <a:r>
              <a:rPr lang="tr-TR" sz="2200" b="1" dirty="0">
                <a:latin typeface="Segoe UI" panose="020B0502040204020203" pitchFamily="34" charset="0"/>
                <a:cs typeface="Segoe UI" panose="020B0502040204020203" pitchFamily="34" charset="0"/>
              </a:rPr>
              <a:t>-on-</a:t>
            </a:r>
            <a:r>
              <a:rPr lang="tr-TR" sz="2200" b="1" dirty="0" err="1">
                <a:latin typeface="Segoe UI" panose="020B0502040204020203" pitchFamily="34" charset="0"/>
                <a:cs typeface="Segoe UI" panose="020B0502040204020203" pitchFamily="34" charset="0"/>
              </a:rPr>
              <a:t>error</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Job</a:t>
            </a:r>
            <a:r>
              <a:rPr lang="tr-TR" sz="2200" dirty="0">
                <a:latin typeface="Segoe UI" panose="020B0502040204020203" pitchFamily="34" charset="0"/>
                <a:cs typeface="Segoe UI" panose="020B0502040204020203" pitchFamily="34" charset="0"/>
              </a:rPr>
              <a:t> hata alsa bile </a:t>
            </a:r>
            <a:r>
              <a:rPr lang="tr-TR" sz="2200" dirty="0" err="1">
                <a:latin typeface="Segoe UI" panose="020B0502040204020203" pitchFamily="34" charset="0"/>
                <a:cs typeface="Segoe UI" panose="020B0502040204020203" pitchFamily="34" charset="0"/>
              </a:rPr>
              <a:t>worflow</a:t>
            </a:r>
            <a:r>
              <a:rPr lang="tr-TR" sz="2200" dirty="0">
                <a:latin typeface="Segoe UI" panose="020B0502040204020203" pitchFamily="34" charset="0"/>
                <a:cs typeface="Segoe UI" panose="020B0502040204020203" pitchFamily="34" charset="0"/>
              </a:rPr>
              <a:t> devam eder</a:t>
            </a:r>
          </a:p>
          <a:p>
            <a:pPr lvl="1">
              <a:lnSpc>
                <a:spcPct val="110000"/>
              </a:lnSpc>
            </a:pPr>
            <a:r>
              <a:rPr lang="tr-TR" sz="2200" b="1" dirty="0" err="1">
                <a:latin typeface="Segoe UI" panose="020B0502040204020203" pitchFamily="34" charset="0"/>
                <a:cs typeface="Segoe UI" panose="020B0502040204020203" pitchFamily="34" charset="0"/>
              </a:rPr>
              <a:t>defaults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Job</a:t>
            </a:r>
            <a:r>
              <a:rPr lang="tr-TR" sz="2200" dirty="0">
                <a:latin typeface="Segoe UI" panose="020B0502040204020203" pitchFamily="34" charset="0"/>
                <a:cs typeface="Segoe UI" panose="020B0502040204020203" pitchFamily="34" charset="0"/>
              </a:rPr>
              <a:t> içindeki </a:t>
            </a:r>
            <a:r>
              <a:rPr lang="tr-TR" sz="2200" b="1" dirty="0" err="1">
                <a:latin typeface="Segoe UI" panose="020B0502040204020203" pitchFamily="34" charset="0"/>
                <a:cs typeface="Segoe UI" panose="020B0502040204020203" pitchFamily="34" charset="0"/>
              </a:rPr>
              <a:t>run</a:t>
            </a:r>
            <a:r>
              <a:rPr lang="tr-TR" sz="2200" b="1" dirty="0">
                <a:latin typeface="Segoe UI" panose="020B0502040204020203" pitchFamily="34" charset="0"/>
                <a:cs typeface="Segoe UI" panose="020B0502040204020203" pitchFamily="34" charset="0"/>
              </a:rPr>
              <a:t> </a:t>
            </a:r>
            <a:r>
              <a:rPr lang="tr-TR" sz="2200" dirty="0">
                <a:latin typeface="Segoe UI" panose="020B0502040204020203" pitchFamily="34" charset="0"/>
                <a:cs typeface="Segoe UI" panose="020B0502040204020203" pitchFamily="34" charset="0"/>
              </a:rPr>
              <a:t>adımlarının varsayılan </a:t>
            </a:r>
            <a:r>
              <a:rPr lang="tr-TR" sz="2200" dirty="0" err="1">
                <a:latin typeface="Segoe UI" panose="020B0502040204020203" pitchFamily="34" charset="0"/>
                <a:cs typeface="Segoe UI" panose="020B0502040204020203" pitchFamily="34" charset="0"/>
              </a:rPr>
              <a:t>shell’i</a:t>
            </a:r>
            <a:endParaRPr lang="tr-TR" sz="2200" b="1"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AF30CCE1-5CBE-008E-CF58-7F587DFDA3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86723C46-5AF0-DF47-781B-058A5FC1E3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703D9F45-9E24-127F-10D1-EF05D186A49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310521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17687-A8B2-86C4-25D2-150626B104D2}"/>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D8AEA8BE-C9CD-45F1-99BA-EB8514698F1C}"/>
              </a:ext>
            </a:extLst>
          </p:cNvPr>
          <p:cNvSpPr>
            <a:spLocks noGrp="1"/>
          </p:cNvSpPr>
          <p:nvPr>
            <p:ph type="title" hasCustomPrompt="1"/>
          </p:nvPr>
        </p:nvSpPr>
        <p:spPr>
          <a:xfrm>
            <a:off x="585216" y="2309810"/>
            <a:ext cx="3182027" cy="3030815"/>
          </a:xfrm>
        </p:spPr>
        <p:txBody>
          <a:bodyPr anchor="t">
            <a:normAutofit/>
          </a:bodyPr>
          <a:lstStyle>
            <a:lvl1pPr>
              <a:defRPr>
                <a:solidFill>
                  <a:schemeClr val="tx1"/>
                </a:solidFill>
              </a:defRPr>
            </a:lvl1pPr>
          </a:lstStyle>
          <a:p>
            <a:r>
              <a:rPr lang="tr-TR" dirty="0" err="1">
                <a:latin typeface="Segoe UI Semibold" panose="020B0702040204020203" pitchFamily="34" charset="0"/>
                <a:cs typeface="Segoe UI Semibold" panose="020B0702040204020203" pitchFamily="34" charset="0"/>
              </a:rPr>
              <a:t>Job</a:t>
            </a:r>
            <a:r>
              <a:rPr lang="tr-TR" dirty="0">
                <a:latin typeface="Segoe UI Semibold" panose="020B0702040204020203" pitchFamily="34" charset="0"/>
                <a:cs typeface="Segoe UI Semibold" panose="020B0702040204020203" pitchFamily="34" charset="0"/>
              </a:rPr>
              <a:t> Anahtarları</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15FD3A77-234F-A87B-F987-49FAF5CE884D}"/>
              </a:ext>
            </a:extLst>
          </p:cNvPr>
          <p:cNvSpPr>
            <a:spLocks noGrp="1"/>
          </p:cNvSpPr>
          <p:nvPr>
            <p:ph type="body" sz="quarter" idx="11"/>
          </p:nvPr>
        </p:nvSpPr>
        <p:spPr>
          <a:xfrm>
            <a:off x="4356100" y="2309811"/>
            <a:ext cx="7253288" cy="3825945"/>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b="1" dirty="0" err="1">
                <a:latin typeface="Segoe UI" panose="020B0502040204020203" pitchFamily="34" charset="0"/>
                <a:cs typeface="Segoe UI" panose="020B0502040204020203" pitchFamily="34" charset="0"/>
              </a:rPr>
              <a:t>container</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Job’u</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container</a:t>
            </a:r>
            <a:r>
              <a:rPr lang="tr-TR" sz="2200" dirty="0">
                <a:latin typeface="Segoe UI" panose="020B0502040204020203" pitchFamily="34" charset="0"/>
                <a:cs typeface="Segoe UI" panose="020B0502040204020203" pitchFamily="34" charset="0"/>
              </a:rPr>
              <a:t> içinde çalıştırma. (</a:t>
            </a:r>
            <a:r>
              <a:rPr lang="tr-TR" sz="2200" dirty="0" err="1">
                <a:latin typeface="Segoe UI" panose="020B0502040204020203" pitchFamily="34" charset="0"/>
                <a:cs typeface="Segoe UI" panose="020B0502040204020203" pitchFamily="34" charset="0"/>
              </a:rPr>
              <a:t>Docker</a:t>
            </a:r>
            <a:r>
              <a:rPr lang="tr-TR" sz="2200" dirty="0">
                <a:latin typeface="Segoe UI" panose="020B0502040204020203" pitchFamily="34" charset="0"/>
                <a:cs typeface="Segoe UI" panose="020B0502040204020203" pitchFamily="34" charset="0"/>
              </a:rPr>
              <a:t> tabanlı </a:t>
            </a:r>
            <a:r>
              <a:rPr lang="tr-TR" sz="2200" dirty="0" err="1">
                <a:latin typeface="Segoe UI" panose="020B0502040204020203" pitchFamily="34" charset="0"/>
                <a:cs typeface="Segoe UI" panose="020B0502040204020203" pitchFamily="34" charset="0"/>
              </a:rPr>
              <a:t>build</a:t>
            </a:r>
            <a:r>
              <a:rPr lang="tr-TR" sz="2200" dirty="0">
                <a:latin typeface="Segoe UI" panose="020B0502040204020203" pitchFamily="34" charset="0"/>
                <a:cs typeface="Segoe UI" panose="020B0502040204020203" pitchFamily="34" charset="0"/>
              </a:rPr>
              <a:t>/test)</a:t>
            </a:r>
          </a:p>
          <a:p>
            <a:pPr lvl="1">
              <a:lnSpc>
                <a:spcPct val="110000"/>
              </a:lnSpc>
            </a:pPr>
            <a:r>
              <a:rPr lang="tr-TR" sz="2200" b="1" dirty="0" err="1">
                <a:latin typeface="Segoe UI" panose="020B0502040204020203" pitchFamily="34" charset="0"/>
                <a:cs typeface="Segoe UI" panose="020B0502040204020203" pitchFamily="34" charset="0"/>
              </a:rPr>
              <a:t>services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Job’a</a:t>
            </a:r>
            <a:r>
              <a:rPr lang="tr-TR" sz="2200" dirty="0">
                <a:latin typeface="Segoe UI" panose="020B0502040204020203" pitchFamily="34" charset="0"/>
                <a:cs typeface="Segoe UI" panose="020B0502040204020203" pitchFamily="34" charset="0"/>
              </a:rPr>
              <a:t> bağlı servis </a:t>
            </a:r>
            <a:r>
              <a:rPr lang="tr-TR" sz="2200" dirty="0" err="1">
                <a:latin typeface="Segoe UI" panose="020B0502040204020203" pitchFamily="34" charset="0"/>
                <a:cs typeface="Segoe UI" panose="020B0502040204020203" pitchFamily="34" charset="0"/>
              </a:rPr>
              <a:t>container’ları</a:t>
            </a:r>
            <a:endParaRPr lang="tr-TR" sz="2200" dirty="0">
              <a:latin typeface="Segoe UI" panose="020B0502040204020203" pitchFamily="34" charset="0"/>
              <a:cs typeface="Segoe UI" panose="020B0502040204020203" pitchFamily="34" charset="0"/>
            </a:endParaRPr>
          </a:p>
          <a:p>
            <a:pPr lvl="1">
              <a:lnSpc>
                <a:spcPct val="110000"/>
              </a:lnSpc>
            </a:pPr>
            <a:r>
              <a:rPr lang="tr-TR" sz="2200" b="1" dirty="0" err="1">
                <a:latin typeface="Segoe UI" panose="020B0502040204020203" pitchFamily="34" charset="0"/>
                <a:cs typeface="Segoe UI" panose="020B0502040204020203" pitchFamily="34" charset="0"/>
              </a:rPr>
              <a:t>steps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Job’un</a:t>
            </a:r>
            <a:r>
              <a:rPr lang="tr-TR" sz="2200" dirty="0">
                <a:latin typeface="Segoe UI" panose="020B0502040204020203" pitchFamily="34" charset="0"/>
                <a:cs typeface="Segoe UI" panose="020B0502040204020203" pitchFamily="34" charset="0"/>
              </a:rPr>
              <a:t> içerisinde sırayla çalışan adımlar</a:t>
            </a:r>
          </a:p>
          <a:p>
            <a:pPr lvl="1">
              <a:lnSpc>
                <a:spcPct val="110000"/>
              </a:lnSpc>
            </a:pPr>
            <a:r>
              <a:rPr lang="tr-TR" sz="2200" b="1" dirty="0" err="1">
                <a:latin typeface="Segoe UI" panose="020B0502040204020203" pitchFamily="34" charset="0"/>
                <a:cs typeface="Segoe UI" panose="020B0502040204020203" pitchFamily="34" charset="0"/>
              </a:rPr>
              <a:t>outputs</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Job’un</a:t>
            </a:r>
            <a:r>
              <a:rPr lang="tr-TR" sz="2200" dirty="0">
                <a:latin typeface="Segoe UI" panose="020B0502040204020203" pitchFamily="34" charset="0"/>
                <a:cs typeface="Segoe UI" panose="020B0502040204020203" pitchFamily="34" charset="0"/>
              </a:rPr>
              <a:t> ürettiği çıktıları diğer </a:t>
            </a:r>
            <a:r>
              <a:rPr lang="tr-TR" sz="2200" dirty="0" err="1">
                <a:latin typeface="Segoe UI" panose="020B0502040204020203" pitchFamily="34" charset="0"/>
                <a:cs typeface="Segoe UI" panose="020B0502040204020203" pitchFamily="34" charset="0"/>
              </a:rPr>
              <a:t>Job’lara</a:t>
            </a:r>
            <a:r>
              <a:rPr lang="tr-TR" sz="2200" dirty="0">
                <a:latin typeface="Segoe UI" panose="020B0502040204020203" pitchFamily="34" charset="0"/>
                <a:cs typeface="Segoe UI" panose="020B0502040204020203" pitchFamily="34" charset="0"/>
              </a:rPr>
              <a:t> aktarma</a:t>
            </a:r>
          </a:p>
          <a:p>
            <a:pPr lvl="1">
              <a:lnSpc>
                <a:spcPct val="110000"/>
              </a:lnSpc>
            </a:pPr>
            <a:r>
              <a:rPr lang="tr-TR" sz="2200" b="1" dirty="0" err="1">
                <a:latin typeface="Segoe UI" panose="020B0502040204020203" pitchFamily="34" charset="0"/>
                <a:cs typeface="Segoe UI" panose="020B0502040204020203" pitchFamily="34" charset="0"/>
              </a:rPr>
              <a:t>uses</a:t>
            </a:r>
            <a:r>
              <a:rPr lang="tr-TR" sz="2200" dirty="0">
                <a:latin typeface="Segoe UI" panose="020B0502040204020203" pitchFamily="34" charset="0"/>
                <a:cs typeface="Segoe UI" panose="020B0502040204020203" pitchFamily="34" charset="0"/>
              </a:rPr>
              <a:t>: Başka bir </a:t>
            </a:r>
            <a:r>
              <a:rPr lang="tr-TR" sz="2200" dirty="0" err="1">
                <a:latin typeface="Segoe UI" panose="020B0502040204020203" pitchFamily="34" charset="0"/>
                <a:cs typeface="Segoe UI" panose="020B0502040204020203" pitchFamily="34" charset="0"/>
              </a:rPr>
              <a:t>workflow’u</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Job</a:t>
            </a:r>
            <a:r>
              <a:rPr lang="tr-TR" sz="2200" dirty="0">
                <a:latin typeface="Segoe UI" panose="020B0502040204020203" pitchFamily="34" charset="0"/>
                <a:cs typeface="Segoe UI" panose="020B0502040204020203" pitchFamily="34" charset="0"/>
              </a:rPr>
              <a:t> olarak çağırma</a:t>
            </a:r>
          </a:p>
        </p:txBody>
      </p:sp>
      <p:pic>
        <p:nvPicPr>
          <p:cNvPr id="5" name="Grafik 4">
            <a:extLst>
              <a:ext uri="{FF2B5EF4-FFF2-40B4-BE49-F238E27FC236}">
                <a16:creationId xmlns:a16="http://schemas.microsoft.com/office/drawing/2014/main" id="{0D20A630-71EB-C83B-7A66-D06E5E69276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9539A9B8-07E5-BC4A-A2C0-A3173FD98C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39952F86-3010-3DDC-B7D8-D74CD3598E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345757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EC22E-4981-B3AE-5A75-F1BE9ADFAA54}"/>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0CAFAB07-9985-838A-D5B7-1B64526E39F6}"/>
              </a:ext>
            </a:extLst>
          </p:cNvPr>
          <p:cNvSpPr>
            <a:spLocks noGrp="1"/>
          </p:cNvSpPr>
          <p:nvPr>
            <p:ph type="title" hasCustomPrompt="1"/>
          </p:nvPr>
        </p:nvSpPr>
        <p:spPr>
          <a:xfrm>
            <a:off x="585216" y="2309810"/>
            <a:ext cx="3182027" cy="3030815"/>
          </a:xfrm>
        </p:spPr>
        <p:txBody>
          <a:bodyPr anchor="t">
            <a:normAutofit/>
          </a:bodyPr>
          <a:lstStyle>
            <a:lvl1pPr>
              <a:defRPr>
                <a:solidFill>
                  <a:schemeClr val="tx1"/>
                </a:solidFill>
              </a:defRPr>
            </a:lvl1pPr>
          </a:lstStyle>
          <a:p>
            <a:r>
              <a:rPr lang="tr-TR" dirty="0">
                <a:latin typeface="Segoe UI Semibold" panose="020B0702040204020203" pitchFamily="34" charset="0"/>
                <a:cs typeface="Segoe UI Semibold" panose="020B0702040204020203" pitchFamily="34" charset="0"/>
              </a:rPr>
              <a:t>Step Anahtarları</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9BE37C47-7D6F-C727-4361-B36057EF2368}"/>
              </a:ext>
            </a:extLst>
          </p:cNvPr>
          <p:cNvSpPr>
            <a:spLocks noGrp="1"/>
          </p:cNvSpPr>
          <p:nvPr>
            <p:ph type="body" sz="quarter" idx="11"/>
          </p:nvPr>
        </p:nvSpPr>
        <p:spPr>
          <a:xfrm>
            <a:off x="4356100" y="2309811"/>
            <a:ext cx="7253288" cy="3825945"/>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b="1" dirty="0">
                <a:latin typeface="Segoe UI" panose="020B0502040204020203" pitchFamily="34" charset="0"/>
                <a:cs typeface="Segoe UI" panose="020B0502040204020203" pitchFamily="34" charset="0"/>
              </a:rPr>
              <a:t>name</a:t>
            </a:r>
            <a:r>
              <a:rPr lang="tr-TR" sz="2200" dirty="0">
                <a:latin typeface="Segoe UI" panose="020B0502040204020203" pitchFamily="34" charset="0"/>
                <a:cs typeface="Segoe UI" panose="020B0502040204020203" pitchFamily="34" charset="0"/>
              </a:rPr>
              <a:t>: Step’in görünen adı</a:t>
            </a:r>
          </a:p>
          <a:p>
            <a:pPr lvl="1">
              <a:lnSpc>
                <a:spcPct val="110000"/>
              </a:lnSpc>
            </a:pPr>
            <a:r>
              <a:rPr lang="tr-TR" sz="2200" b="1" dirty="0">
                <a:latin typeface="Segoe UI" panose="020B0502040204020203" pitchFamily="34" charset="0"/>
                <a:cs typeface="Segoe UI" panose="020B0502040204020203" pitchFamily="34" charset="0"/>
              </a:rPr>
              <a:t>id</a:t>
            </a:r>
            <a:r>
              <a:rPr lang="tr-TR" sz="2200" dirty="0">
                <a:latin typeface="Segoe UI" panose="020B0502040204020203" pitchFamily="34" charset="0"/>
                <a:cs typeface="Segoe UI" panose="020B0502040204020203" pitchFamily="34" charset="0"/>
              </a:rPr>
              <a:t>: Step’in benzersiz kimliği</a:t>
            </a:r>
          </a:p>
          <a:p>
            <a:pPr lvl="1">
              <a:lnSpc>
                <a:spcPct val="110000"/>
              </a:lnSpc>
            </a:pPr>
            <a:r>
              <a:rPr lang="tr-TR" sz="2200" b="1" dirty="0" err="1">
                <a:latin typeface="Segoe UI" panose="020B0502040204020203" pitchFamily="34" charset="0"/>
                <a:cs typeface="Segoe UI" panose="020B0502040204020203" pitchFamily="34" charset="0"/>
              </a:rPr>
              <a:t>uses</a:t>
            </a:r>
            <a:r>
              <a:rPr lang="tr-TR" sz="2200" dirty="0">
                <a:latin typeface="Segoe UI" panose="020B0502040204020203" pitchFamily="34" charset="0"/>
                <a:cs typeface="Segoe UI" panose="020B0502040204020203" pitchFamily="34" charset="0"/>
              </a:rPr>
              <a:t>: Hazır </a:t>
            </a:r>
            <a:r>
              <a:rPr lang="tr-TR" sz="2200" dirty="0" err="1">
                <a:latin typeface="Segoe UI" panose="020B0502040204020203" pitchFamily="34" charset="0"/>
                <a:cs typeface="Segoe UI" panose="020B0502040204020203" pitchFamily="34" charset="0"/>
              </a:rPr>
              <a:t>action</a:t>
            </a:r>
            <a:r>
              <a:rPr lang="tr-TR" sz="2200" dirty="0">
                <a:latin typeface="Segoe UI" panose="020B0502040204020203" pitchFamily="34" charset="0"/>
                <a:cs typeface="Segoe UI" panose="020B0502040204020203" pitchFamily="34" charset="0"/>
              </a:rPr>
              <a:t> çalıştırır</a:t>
            </a:r>
          </a:p>
          <a:p>
            <a:pPr lvl="1">
              <a:lnSpc>
                <a:spcPct val="110000"/>
              </a:lnSpc>
            </a:pPr>
            <a:r>
              <a:rPr lang="tr-TR" sz="2200" b="1" dirty="0" err="1">
                <a:latin typeface="Segoe UI" panose="020B0502040204020203" pitchFamily="34" charset="0"/>
                <a:cs typeface="Segoe UI" panose="020B0502040204020203" pitchFamily="34" charset="0"/>
              </a:rPr>
              <a:t>run</a:t>
            </a:r>
            <a:r>
              <a:rPr lang="tr-TR" sz="2200" dirty="0">
                <a:latin typeface="Segoe UI" panose="020B0502040204020203" pitchFamily="34" charset="0"/>
                <a:cs typeface="Segoe UI" panose="020B0502040204020203" pitchFamily="34" charset="0"/>
              </a:rPr>
              <a:t>: Shell komutu çalıştırır</a:t>
            </a:r>
          </a:p>
          <a:p>
            <a:pPr lvl="1">
              <a:lnSpc>
                <a:spcPct val="110000"/>
              </a:lnSpc>
            </a:pPr>
            <a:r>
              <a:rPr lang="tr-TR" sz="2200" b="1" dirty="0" err="1">
                <a:latin typeface="Segoe UI" panose="020B0502040204020203" pitchFamily="34" charset="0"/>
                <a:cs typeface="Segoe UI" panose="020B0502040204020203" pitchFamily="34" charset="0"/>
              </a:rPr>
              <a:t>with</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uses</a:t>
            </a:r>
            <a:r>
              <a:rPr lang="tr-TR" sz="2200" dirty="0">
                <a:latin typeface="Segoe UI" panose="020B0502040204020203" pitchFamily="34" charset="0"/>
                <a:cs typeface="Segoe UI" panose="020B0502040204020203" pitchFamily="34" charset="0"/>
              </a:rPr>
              <a:t> ile çağırıldığında </a:t>
            </a:r>
            <a:r>
              <a:rPr lang="tr-TR" sz="2200" dirty="0" err="1">
                <a:latin typeface="Segoe UI" panose="020B0502040204020203" pitchFamily="34" charset="0"/>
                <a:cs typeface="Segoe UI" panose="020B0502040204020203" pitchFamily="34" charset="0"/>
              </a:rPr>
              <a:t>action’a</a:t>
            </a:r>
            <a:r>
              <a:rPr lang="tr-TR" sz="2200" dirty="0">
                <a:latin typeface="Segoe UI" panose="020B0502040204020203" pitchFamily="34" charset="0"/>
                <a:cs typeface="Segoe UI" panose="020B0502040204020203" pitchFamily="34" charset="0"/>
              </a:rPr>
              <a:t> parametre gönderir</a:t>
            </a:r>
          </a:p>
          <a:p>
            <a:pPr lvl="1">
              <a:lnSpc>
                <a:spcPct val="110000"/>
              </a:lnSpc>
            </a:pPr>
            <a:r>
              <a:rPr lang="tr-TR" sz="2200" b="1" dirty="0" err="1">
                <a:latin typeface="Segoe UI" panose="020B0502040204020203" pitchFamily="34" charset="0"/>
                <a:cs typeface="Segoe UI" panose="020B0502040204020203" pitchFamily="34" charset="0"/>
              </a:rPr>
              <a:t>env</a:t>
            </a:r>
            <a:r>
              <a:rPr lang="tr-TR" sz="2200" dirty="0">
                <a:latin typeface="Segoe UI" panose="020B0502040204020203" pitchFamily="34" charset="0"/>
                <a:cs typeface="Segoe UI" panose="020B0502040204020203" pitchFamily="34" charset="0"/>
              </a:rPr>
              <a:t>: Sadece bu adım için ortam değişkenleri</a:t>
            </a:r>
          </a:p>
          <a:p>
            <a:pPr lvl="1">
              <a:lnSpc>
                <a:spcPct val="110000"/>
              </a:lnSpc>
            </a:pPr>
            <a:r>
              <a:rPr lang="tr-TR" sz="2200" b="1" dirty="0" err="1">
                <a:latin typeface="Segoe UI" panose="020B0502040204020203" pitchFamily="34" charset="0"/>
                <a:cs typeface="Segoe UI" panose="020B0502040204020203" pitchFamily="34" charset="0"/>
              </a:rPr>
              <a:t>if</a:t>
            </a:r>
            <a:r>
              <a:rPr lang="tr-TR" sz="2200" dirty="0">
                <a:latin typeface="Segoe UI" panose="020B0502040204020203" pitchFamily="34" charset="0"/>
                <a:cs typeface="Segoe UI" panose="020B0502040204020203" pitchFamily="34" charset="0"/>
              </a:rPr>
              <a:t>: Step’i koşula bağlı çalıştır</a:t>
            </a:r>
          </a:p>
          <a:p>
            <a:pPr marL="457200" lvl="1" indent="0">
              <a:lnSpc>
                <a:spcPct val="110000"/>
              </a:lnSpc>
              <a:buNone/>
            </a:pPr>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A0B64542-46E0-60AE-DBEA-72DDEBD0811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0288DD44-2F29-78ED-1093-B3B7CA139D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32C3B03A-B7B4-2CB2-BD50-04C08A6DDCD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1680685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F8E62-5200-06E2-7DF4-223E17E866BF}"/>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52DDD3C9-DAF8-60E1-6E8E-251E09B68932}"/>
              </a:ext>
            </a:extLst>
          </p:cNvPr>
          <p:cNvSpPr>
            <a:spLocks noGrp="1"/>
          </p:cNvSpPr>
          <p:nvPr>
            <p:ph type="title" hasCustomPrompt="1"/>
          </p:nvPr>
        </p:nvSpPr>
        <p:spPr>
          <a:xfrm>
            <a:off x="585216" y="2309810"/>
            <a:ext cx="3182027" cy="3030815"/>
          </a:xfrm>
        </p:spPr>
        <p:txBody>
          <a:bodyPr anchor="t">
            <a:normAutofit/>
          </a:bodyPr>
          <a:lstStyle>
            <a:lvl1pPr>
              <a:defRPr>
                <a:solidFill>
                  <a:schemeClr val="tx1"/>
                </a:solidFill>
              </a:defRPr>
            </a:lvl1pPr>
          </a:lstStyle>
          <a:p>
            <a:r>
              <a:rPr lang="tr-TR" dirty="0">
                <a:latin typeface="Segoe UI Semibold" panose="020B0702040204020203" pitchFamily="34" charset="0"/>
                <a:cs typeface="Segoe UI Semibold" panose="020B0702040204020203" pitchFamily="34" charset="0"/>
              </a:rPr>
              <a:t>Step Anahtarları</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8FBD8A19-8ECB-FF50-6CF4-7E2151954B99}"/>
              </a:ext>
            </a:extLst>
          </p:cNvPr>
          <p:cNvSpPr>
            <a:spLocks noGrp="1"/>
          </p:cNvSpPr>
          <p:nvPr>
            <p:ph type="body" sz="quarter" idx="11"/>
          </p:nvPr>
        </p:nvSpPr>
        <p:spPr>
          <a:xfrm>
            <a:off x="4356100" y="2309811"/>
            <a:ext cx="7253288" cy="3825945"/>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b="1" dirty="0" err="1">
                <a:latin typeface="Segoe UI" panose="020B0502040204020203" pitchFamily="34" charset="0"/>
                <a:cs typeface="Segoe UI" panose="020B0502040204020203" pitchFamily="34" charset="0"/>
              </a:rPr>
              <a:t>shell</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run</a:t>
            </a:r>
            <a:r>
              <a:rPr lang="tr-TR" sz="2200" dirty="0">
                <a:latin typeface="Segoe UI" panose="020B0502040204020203" pitchFamily="34" charset="0"/>
                <a:cs typeface="Segoe UI" panose="020B0502040204020203" pitchFamily="34" charset="0"/>
              </a:rPr>
              <a:t> komutunun hangi </a:t>
            </a:r>
            <a:r>
              <a:rPr lang="tr-TR" sz="2200" dirty="0" err="1">
                <a:latin typeface="Segoe UI" panose="020B0502040204020203" pitchFamily="34" charset="0"/>
                <a:cs typeface="Segoe UI" panose="020B0502040204020203" pitchFamily="34" charset="0"/>
              </a:rPr>
              <a:t>shell</a:t>
            </a:r>
            <a:r>
              <a:rPr lang="tr-TR" sz="2200" dirty="0">
                <a:latin typeface="Segoe UI" panose="020B0502040204020203" pitchFamily="34" charset="0"/>
                <a:cs typeface="Segoe UI" panose="020B0502040204020203" pitchFamily="34" charset="0"/>
              </a:rPr>
              <a:t> ile çalışacağı (</a:t>
            </a:r>
            <a:r>
              <a:rPr lang="tr-TR" sz="2200" dirty="0" err="1">
                <a:latin typeface="Segoe UI" panose="020B0502040204020203" pitchFamily="34" charset="0"/>
                <a:cs typeface="Segoe UI" panose="020B0502040204020203" pitchFamily="34" charset="0"/>
              </a:rPr>
              <a:t>bash</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pwsh</a:t>
            </a:r>
            <a:r>
              <a:rPr lang="tr-TR" sz="2200" dirty="0">
                <a:latin typeface="Segoe UI" panose="020B0502040204020203" pitchFamily="34" charset="0"/>
                <a:cs typeface="Segoe UI" panose="020B0502040204020203" pitchFamily="34" charset="0"/>
              </a:rPr>
              <a:t>, </a:t>
            </a:r>
            <a:r>
              <a:rPr lang="tr-TR" sz="2200" dirty="0" err="1">
                <a:latin typeface="Segoe UI" panose="020B0502040204020203" pitchFamily="34" charset="0"/>
                <a:cs typeface="Segoe UI" panose="020B0502040204020203" pitchFamily="34" charset="0"/>
              </a:rPr>
              <a:t>cmd</a:t>
            </a:r>
            <a:r>
              <a:rPr lang="tr-TR" sz="2200" dirty="0">
                <a:latin typeface="Segoe UI" panose="020B0502040204020203" pitchFamily="34" charset="0"/>
                <a:cs typeface="Segoe UI" panose="020B0502040204020203" pitchFamily="34" charset="0"/>
              </a:rPr>
              <a:t>)</a:t>
            </a:r>
          </a:p>
          <a:p>
            <a:pPr lvl="1">
              <a:lnSpc>
                <a:spcPct val="110000"/>
              </a:lnSpc>
            </a:pPr>
            <a:r>
              <a:rPr lang="tr-TR" sz="2200" b="1" dirty="0" err="1">
                <a:latin typeface="Segoe UI" panose="020B0502040204020203" pitchFamily="34" charset="0"/>
                <a:cs typeface="Segoe UI" panose="020B0502040204020203" pitchFamily="34" charset="0"/>
              </a:rPr>
              <a:t>working-directory</a:t>
            </a:r>
            <a:r>
              <a:rPr lang="tr-TR" sz="2200" b="1" dirty="0">
                <a:latin typeface="Segoe UI" panose="020B0502040204020203" pitchFamily="34" charset="0"/>
                <a:cs typeface="Segoe UI" panose="020B0502040204020203" pitchFamily="34" charset="0"/>
              </a:rPr>
              <a:t>:</a:t>
            </a:r>
            <a:r>
              <a:rPr lang="tr-TR" sz="2200" dirty="0">
                <a:latin typeface="Segoe UI" panose="020B0502040204020203" pitchFamily="34" charset="0"/>
                <a:cs typeface="Segoe UI" panose="020B0502040204020203" pitchFamily="34" charset="0"/>
              </a:rPr>
              <a:t> Komutların çalışacağı dizin</a:t>
            </a:r>
          </a:p>
          <a:p>
            <a:pPr lvl="1">
              <a:lnSpc>
                <a:spcPct val="110000"/>
              </a:lnSpc>
            </a:pPr>
            <a:r>
              <a:rPr lang="tr-TR" sz="2200" b="1" dirty="0" err="1">
                <a:latin typeface="Segoe UI" panose="020B0502040204020203" pitchFamily="34" charset="0"/>
                <a:cs typeface="Segoe UI" panose="020B0502040204020203" pitchFamily="34" charset="0"/>
              </a:rPr>
              <a:t>continue</a:t>
            </a:r>
            <a:r>
              <a:rPr lang="tr-TR" sz="2200" b="1" dirty="0">
                <a:latin typeface="Segoe UI" panose="020B0502040204020203" pitchFamily="34" charset="0"/>
                <a:cs typeface="Segoe UI" panose="020B0502040204020203" pitchFamily="34" charset="0"/>
              </a:rPr>
              <a:t>-on-</a:t>
            </a:r>
            <a:r>
              <a:rPr lang="tr-TR" sz="2200" b="1" dirty="0" err="1">
                <a:latin typeface="Segoe UI" panose="020B0502040204020203" pitchFamily="34" charset="0"/>
                <a:cs typeface="Segoe UI" panose="020B0502040204020203" pitchFamily="34" charset="0"/>
              </a:rPr>
              <a:t>error</a:t>
            </a:r>
            <a:r>
              <a:rPr lang="tr-TR" sz="2200" b="1" dirty="0">
                <a:latin typeface="Segoe UI" panose="020B0502040204020203" pitchFamily="34" charset="0"/>
                <a:cs typeface="Segoe UI" panose="020B0502040204020203" pitchFamily="34" charset="0"/>
              </a:rPr>
              <a:t>: </a:t>
            </a:r>
            <a:r>
              <a:rPr lang="tr-TR" sz="2200" dirty="0">
                <a:latin typeface="Segoe UI" panose="020B0502040204020203" pitchFamily="34" charset="0"/>
                <a:cs typeface="Segoe UI" panose="020B0502040204020203" pitchFamily="34" charset="0"/>
              </a:rPr>
              <a:t>Step hata alsa bile </a:t>
            </a:r>
            <a:r>
              <a:rPr lang="tr-TR" sz="2200" dirty="0" err="1">
                <a:latin typeface="Segoe UI" panose="020B0502040204020203" pitchFamily="34" charset="0"/>
                <a:cs typeface="Segoe UI" panose="020B0502040204020203" pitchFamily="34" charset="0"/>
              </a:rPr>
              <a:t>Job</a:t>
            </a:r>
            <a:r>
              <a:rPr lang="tr-TR" sz="2200" dirty="0">
                <a:latin typeface="Segoe UI" panose="020B0502040204020203" pitchFamily="34" charset="0"/>
                <a:cs typeface="Segoe UI" panose="020B0502040204020203" pitchFamily="34" charset="0"/>
              </a:rPr>
              <a:t> devam eder</a:t>
            </a:r>
          </a:p>
          <a:p>
            <a:pPr lvl="1">
              <a:lnSpc>
                <a:spcPct val="110000"/>
              </a:lnSpc>
            </a:pPr>
            <a:r>
              <a:rPr lang="tr-TR" sz="2200" b="1" dirty="0" err="1">
                <a:latin typeface="Segoe UI" panose="020B0502040204020203" pitchFamily="34" charset="0"/>
                <a:cs typeface="Segoe UI" panose="020B0502040204020203" pitchFamily="34" charset="0"/>
              </a:rPr>
              <a:t>timeout-minutes</a:t>
            </a:r>
            <a:r>
              <a:rPr lang="tr-TR" sz="2200" b="1" dirty="0">
                <a:latin typeface="Segoe UI" panose="020B0502040204020203" pitchFamily="34" charset="0"/>
                <a:cs typeface="Segoe UI" panose="020B0502040204020203" pitchFamily="34" charset="0"/>
              </a:rPr>
              <a:t>: </a:t>
            </a:r>
            <a:r>
              <a:rPr lang="tr-TR" sz="2200" dirty="0">
                <a:latin typeface="Segoe UI" panose="020B0502040204020203" pitchFamily="34" charset="0"/>
                <a:cs typeface="Segoe UI" panose="020B0502040204020203" pitchFamily="34" charset="0"/>
              </a:rPr>
              <a:t>Step’in maksimum çalışma süresi</a:t>
            </a:r>
          </a:p>
          <a:p>
            <a:pPr marL="457200" lvl="1" indent="0">
              <a:lnSpc>
                <a:spcPct val="110000"/>
              </a:lnSpc>
              <a:buNone/>
            </a:pPr>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30F99111-F033-AF25-F74A-CB43FD8A21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14273F1A-AB1C-5D1F-2B01-F1F06AD1D5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ECDE0B32-09B9-6802-1F26-0B426B03F8F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119628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1CD6F-CEBE-DBE3-35BE-363A1793384C}"/>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D3E13F3B-9B41-ED51-B5D3-AE40DDC61E08}"/>
              </a:ext>
            </a:extLst>
          </p:cNvPr>
          <p:cNvSpPr>
            <a:spLocks noGrp="1"/>
          </p:cNvSpPr>
          <p:nvPr>
            <p:ph type="title" hasCustomPrompt="1"/>
          </p:nvPr>
        </p:nvSpPr>
        <p:spPr>
          <a:xfrm>
            <a:off x="585216" y="2309810"/>
            <a:ext cx="3182027" cy="3030815"/>
          </a:xfrm>
        </p:spPr>
        <p:txBody>
          <a:bodyPr anchor="t">
            <a:normAutofit/>
          </a:bodyPr>
          <a:lstStyle>
            <a:lvl1pPr>
              <a:defRPr>
                <a:solidFill>
                  <a:schemeClr val="tx1"/>
                </a:solidFill>
              </a:defRPr>
            </a:lvl1pPr>
          </a:lstStyle>
          <a:p>
            <a:r>
              <a:rPr lang="tr-TR" dirty="0">
                <a:latin typeface="Segoe UI Semibold" panose="020B0702040204020203" pitchFamily="34" charset="0"/>
                <a:cs typeface="Segoe UI Semibold" panose="020B0702040204020203" pitchFamily="34" charset="0"/>
              </a:rPr>
              <a:t>Bazı Hazır </a:t>
            </a:r>
            <a:r>
              <a:rPr lang="tr-TR" dirty="0" err="1">
                <a:latin typeface="Segoe UI Semibold" panose="020B0702040204020203" pitchFamily="34" charset="0"/>
                <a:cs typeface="Segoe UI Semibold" panose="020B0702040204020203" pitchFamily="34" charset="0"/>
              </a:rPr>
              <a:t>Action’lar</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E73B896E-1335-62A1-2238-6192BFC205E3}"/>
              </a:ext>
            </a:extLst>
          </p:cNvPr>
          <p:cNvSpPr>
            <a:spLocks noGrp="1"/>
          </p:cNvSpPr>
          <p:nvPr>
            <p:ph type="body" sz="quarter" idx="11"/>
          </p:nvPr>
        </p:nvSpPr>
        <p:spPr>
          <a:xfrm>
            <a:off x="4356100" y="2309811"/>
            <a:ext cx="7253288" cy="3825945"/>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dirty="0" err="1">
                <a:latin typeface="Segoe UI" panose="020B0502040204020203" pitchFamily="34" charset="0"/>
                <a:cs typeface="Segoe UI" panose="020B0502040204020203" pitchFamily="34" charset="0"/>
              </a:rPr>
              <a:t>actions</a:t>
            </a:r>
            <a:r>
              <a:rPr lang="tr-TR" sz="2200" dirty="0">
                <a:latin typeface="Segoe UI" panose="020B0502040204020203" pitchFamily="34" charset="0"/>
                <a:cs typeface="Segoe UI" panose="020B0502040204020203" pitchFamily="34" charset="0"/>
              </a:rPr>
              <a:t>/checkout@v4</a:t>
            </a:r>
          </a:p>
          <a:p>
            <a:pPr lvl="1">
              <a:lnSpc>
                <a:spcPct val="110000"/>
              </a:lnSpc>
            </a:pPr>
            <a:r>
              <a:rPr lang="tr-TR" sz="2200" dirty="0" err="1">
                <a:latin typeface="Segoe UI" panose="020B0502040204020203" pitchFamily="34" charset="0"/>
                <a:cs typeface="Segoe UI" panose="020B0502040204020203" pitchFamily="34" charset="0"/>
              </a:rPr>
              <a:t>actions</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cache@v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actions</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upload-artifact@v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actions</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download-artifact@v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actions</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github-script@v</a:t>
            </a:r>
            <a:r>
              <a:rPr lang="tr-TR" sz="2200" dirty="0">
                <a:latin typeface="Segoe UI" panose="020B0502040204020203" pitchFamily="34" charset="0"/>
                <a:cs typeface="Segoe UI" panose="020B0502040204020203" pitchFamily="34" charset="0"/>
              </a:rPr>
              <a:t>*</a:t>
            </a:r>
          </a:p>
          <a:p>
            <a:pPr marL="457200" lvl="1" indent="0">
              <a:lnSpc>
                <a:spcPct val="110000"/>
              </a:lnSpc>
              <a:buNone/>
            </a:pPr>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51791C25-4496-D4DB-ACB2-B796A7E6FE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6EC0BF72-8F5A-BDAF-F56F-A735A4E9CF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769C086D-53D2-C2D5-FD81-2333114177A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442931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19018-BEEC-A5A2-92FE-835EAC9F4EA8}"/>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69B1F887-E2E9-770F-D3D4-86D33289E791}"/>
              </a:ext>
            </a:extLst>
          </p:cNvPr>
          <p:cNvSpPr>
            <a:spLocks noGrp="1"/>
          </p:cNvSpPr>
          <p:nvPr>
            <p:ph type="title" hasCustomPrompt="1"/>
          </p:nvPr>
        </p:nvSpPr>
        <p:spPr>
          <a:xfrm>
            <a:off x="585216" y="2309810"/>
            <a:ext cx="3182027" cy="3030815"/>
          </a:xfrm>
        </p:spPr>
        <p:txBody>
          <a:bodyPr anchor="t">
            <a:normAutofit/>
          </a:bodyPr>
          <a:lstStyle>
            <a:lvl1pPr>
              <a:defRPr>
                <a:solidFill>
                  <a:schemeClr val="tx1"/>
                </a:solidFill>
              </a:defRPr>
            </a:lvl1pPr>
          </a:lstStyle>
          <a:p>
            <a:r>
              <a:rPr lang="tr-TR" dirty="0">
                <a:latin typeface="Segoe UI Semibold" panose="020B0702040204020203" pitchFamily="34" charset="0"/>
                <a:cs typeface="Segoe UI Semibold" panose="020B0702040204020203" pitchFamily="34" charset="0"/>
              </a:rPr>
              <a:t>Bazı Hazır </a:t>
            </a:r>
            <a:r>
              <a:rPr lang="tr-TR" dirty="0" err="1">
                <a:latin typeface="Segoe UI Semibold" panose="020B0702040204020203" pitchFamily="34" charset="0"/>
                <a:cs typeface="Segoe UI Semibold" panose="020B0702040204020203" pitchFamily="34" charset="0"/>
              </a:rPr>
              <a:t>Action’lar</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F34C949D-340F-4CC7-867B-B09DFA8D165E}"/>
              </a:ext>
            </a:extLst>
          </p:cNvPr>
          <p:cNvSpPr>
            <a:spLocks noGrp="1"/>
          </p:cNvSpPr>
          <p:nvPr>
            <p:ph type="body" sz="quarter" idx="11"/>
          </p:nvPr>
        </p:nvSpPr>
        <p:spPr>
          <a:xfrm>
            <a:off x="4356100" y="2309811"/>
            <a:ext cx="7253288" cy="3825945"/>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dirty="0" err="1">
                <a:latin typeface="Segoe UI" panose="020B0502040204020203" pitchFamily="34" charset="0"/>
                <a:cs typeface="Segoe UI" panose="020B0502040204020203" pitchFamily="34" charset="0"/>
              </a:rPr>
              <a:t>actions</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setup-dotnet@v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actions</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setup-node@v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actions</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setup-java@v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actions</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setup-python@v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actions</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setup-go@v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ruby</a:t>
            </a:r>
            <a:r>
              <a:rPr lang="tr-TR" sz="2200" dirty="0">
                <a:latin typeface="Segoe UI" panose="020B0502040204020203" pitchFamily="34" charset="0"/>
                <a:cs typeface="Segoe UI" panose="020B0502040204020203" pitchFamily="34" charset="0"/>
              </a:rPr>
              <a:t>/setup-ruby@v1</a:t>
            </a:r>
          </a:p>
          <a:p>
            <a:pPr marL="457200" lvl="1" indent="0">
              <a:lnSpc>
                <a:spcPct val="110000"/>
              </a:lnSpc>
              <a:buNone/>
            </a:pPr>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B1F638B1-06F6-C346-15FD-3286F19001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005EC32C-F8FB-CF89-D221-2CA4F831FF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676D9449-1470-8C7F-2B49-85D5054DBD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136546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F25B3-5331-0654-8DBC-2C5E0CDEB79D}"/>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595BE61E-79DF-087F-5FED-EBA0AA2810DF}"/>
              </a:ext>
            </a:extLst>
          </p:cNvPr>
          <p:cNvSpPr>
            <a:spLocks noGrp="1"/>
          </p:cNvSpPr>
          <p:nvPr>
            <p:ph type="title" hasCustomPrompt="1"/>
          </p:nvPr>
        </p:nvSpPr>
        <p:spPr>
          <a:xfrm>
            <a:off x="585216" y="2309810"/>
            <a:ext cx="3182027" cy="3030815"/>
          </a:xfrm>
        </p:spPr>
        <p:txBody>
          <a:bodyPr anchor="t">
            <a:normAutofit/>
          </a:bodyPr>
          <a:lstStyle>
            <a:lvl1pPr>
              <a:defRPr>
                <a:solidFill>
                  <a:schemeClr val="tx1"/>
                </a:solidFill>
              </a:defRPr>
            </a:lvl1pPr>
          </a:lstStyle>
          <a:p>
            <a:r>
              <a:rPr lang="tr-TR" dirty="0">
                <a:latin typeface="Segoe UI Semibold" panose="020B0702040204020203" pitchFamily="34" charset="0"/>
                <a:cs typeface="Segoe UI Semibold" panose="020B0702040204020203" pitchFamily="34" charset="0"/>
              </a:rPr>
              <a:t>Bazı Hazır </a:t>
            </a:r>
            <a:r>
              <a:rPr lang="tr-TR" dirty="0" err="1">
                <a:latin typeface="Segoe UI Semibold" panose="020B0702040204020203" pitchFamily="34" charset="0"/>
                <a:cs typeface="Segoe UI Semibold" panose="020B0702040204020203" pitchFamily="34" charset="0"/>
              </a:rPr>
              <a:t>Action’lar</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FEB05722-E48A-D0F8-4B13-81B5D0716619}"/>
              </a:ext>
            </a:extLst>
          </p:cNvPr>
          <p:cNvSpPr>
            <a:spLocks noGrp="1"/>
          </p:cNvSpPr>
          <p:nvPr>
            <p:ph type="body" sz="quarter" idx="11"/>
          </p:nvPr>
        </p:nvSpPr>
        <p:spPr>
          <a:xfrm>
            <a:off x="4356100" y="2309811"/>
            <a:ext cx="7253288" cy="3825945"/>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dirty="0" err="1">
                <a:latin typeface="Segoe UI" panose="020B0502040204020203" pitchFamily="34" charset="0"/>
                <a:cs typeface="Segoe UI" panose="020B0502040204020203" pitchFamily="34" charset="0"/>
              </a:rPr>
              <a:t>docker</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login-action@v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docker</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build-push-action@v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a:latin typeface="Segoe UI" panose="020B0502040204020203" pitchFamily="34" charset="0"/>
                <a:cs typeface="Segoe UI" panose="020B0502040204020203" pitchFamily="34" charset="0"/>
              </a:rPr>
              <a:t>Azure/</a:t>
            </a:r>
            <a:r>
              <a:rPr lang="tr-TR" sz="2200" dirty="0" err="1">
                <a:latin typeface="Segoe UI" panose="020B0502040204020203" pitchFamily="34" charset="0"/>
                <a:cs typeface="Segoe UI" panose="020B0502040204020203" pitchFamily="34" charset="0"/>
              </a:rPr>
              <a:t>login@v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aws-actions</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configure-aws-credentials@v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google-github-actions</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auth@v</a:t>
            </a:r>
            <a:r>
              <a:rPr lang="tr-TR" sz="2200" dirty="0">
                <a:latin typeface="Segoe UI" panose="020B0502040204020203" pitchFamily="34" charset="0"/>
                <a:cs typeface="Segoe UI" panose="020B0502040204020203" pitchFamily="34" charset="0"/>
              </a:rPr>
              <a:t>*</a:t>
            </a:r>
          </a:p>
          <a:p>
            <a:pPr marL="457200" lvl="1" indent="0">
              <a:lnSpc>
                <a:spcPct val="110000"/>
              </a:lnSpc>
              <a:buNone/>
            </a:pPr>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0EC517E5-1E0F-429C-F612-D97C2BA829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9B3E011C-A50C-B392-CD7D-487863FBCE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7E5F9B64-A961-5EE0-12C8-C34C72EE493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1943262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A9C7D-EBC8-A823-EBD5-C5648AE66AA1}"/>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72D9B358-B95A-FE74-2C69-4DC35AB6D459}"/>
              </a:ext>
            </a:extLst>
          </p:cNvPr>
          <p:cNvSpPr>
            <a:spLocks noGrp="1"/>
          </p:cNvSpPr>
          <p:nvPr>
            <p:ph type="title" hasCustomPrompt="1"/>
          </p:nvPr>
        </p:nvSpPr>
        <p:spPr>
          <a:xfrm>
            <a:off x="585216" y="2309810"/>
            <a:ext cx="3182027" cy="3030815"/>
          </a:xfrm>
        </p:spPr>
        <p:txBody>
          <a:bodyPr anchor="t">
            <a:normAutofit/>
          </a:bodyPr>
          <a:lstStyle>
            <a:lvl1pPr>
              <a:defRPr>
                <a:solidFill>
                  <a:schemeClr val="tx1"/>
                </a:solidFill>
              </a:defRPr>
            </a:lvl1pPr>
          </a:lstStyle>
          <a:p>
            <a:r>
              <a:rPr lang="tr-TR" dirty="0">
                <a:latin typeface="Segoe UI Semibold" panose="020B0702040204020203" pitchFamily="34" charset="0"/>
                <a:cs typeface="Segoe UI Semibold" panose="020B0702040204020203" pitchFamily="34" charset="0"/>
              </a:rPr>
              <a:t>Bazı Hazır </a:t>
            </a:r>
            <a:r>
              <a:rPr lang="tr-TR" dirty="0" err="1">
                <a:latin typeface="Segoe UI Semibold" panose="020B0702040204020203" pitchFamily="34" charset="0"/>
                <a:cs typeface="Segoe UI Semibold" panose="020B0702040204020203" pitchFamily="34" charset="0"/>
              </a:rPr>
              <a:t>Action’lar</a:t>
            </a:r>
            <a:endParaRPr lang="en-US" dirty="0">
              <a:latin typeface="Segoe UI Semibold" panose="020B0702040204020203" pitchFamily="34" charset="0"/>
              <a:cs typeface="Segoe UI Semibold" panose="020B0702040204020203" pitchFamily="34" charset="0"/>
            </a:endParaRPr>
          </a:p>
        </p:txBody>
      </p:sp>
      <p:sp>
        <p:nvSpPr>
          <p:cNvPr id="3" name="Subtitle">
            <a:extLst>
              <a:ext uri="{FF2B5EF4-FFF2-40B4-BE49-F238E27FC236}">
                <a16:creationId xmlns:a16="http://schemas.microsoft.com/office/drawing/2014/main" id="{0A19BC62-7C5A-77B0-3DC6-DC9EEDB450F0}"/>
              </a:ext>
            </a:extLst>
          </p:cNvPr>
          <p:cNvSpPr>
            <a:spLocks noGrp="1"/>
          </p:cNvSpPr>
          <p:nvPr>
            <p:ph type="body" sz="quarter" idx="11"/>
          </p:nvPr>
        </p:nvSpPr>
        <p:spPr>
          <a:xfrm>
            <a:off x="4356100" y="2309811"/>
            <a:ext cx="7253288" cy="3825945"/>
          </a:xfrm>
        </p:spPr>
        <p:txBody>
          <a:bodyPr anchor="t">
            <a:normAutofit/>
          </a:bodyPr>
          <a:lstStyle>
            <a:lvl1pPr marL="231775" indent="-231775">
              <a:spcAft>
                <a:spcPts val="600"/>
              </a:spcAft>
              <a:buFont typeface="Wingdings" panose="05000000000000000000" pitchFamily="2" charset="2"/>
              <a:buChar char=""/>
              <a:defRPr/>
            </a:lvl1pPr>
          </a:lstStyle>
          <a:p>
            <a:pPr lvl="1">
              <a:lnSpc>
                <a:spcPct val="110000"/>
              </a:lnSpc>
            </a:pPr>
            <a:r>
              <a:rPr lang="tr-TR" sz="2200" dirty="0" err="1">
                <a:latin typeface="Segoe UI" panose="020B0502040204020203" pitchFamily="34" charset="0"/>
                <a:cs typeface="Segoe UI" panose="020B0502040204020203" pitchFamily="34" charset="0"/>
              </a:rPr>
              <a:t>github</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super-linter@v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codecov</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codecov-action@v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dependabot</a:t>
            </a:r>
            <a:r>
              <a:rPr lang="tr-TR" sz="2200" dirty="0">
                <a:latin typeface="Segoe UI" panose="020B0502040204020203" pitchFamily="34" charset="0"/>
                <a:cs typeface="Segoe UI" panose="020B0502040204020203" pitchFamily="34" charset="0"/>
              </a:rPr>
              <a:t>/</a:t>
            </a:r>
            <a:r>
              <a:rPr lang="tr-TR" sz="2200" dirty="0" err="1">
                <a:latin typeface="Segoe UI" panose="020B0502040204020203" pitchFamily="34" charset="0"/>
                <a:cs typeface="Segoe UI" panose="020B0502040204020203" pitchFamily="34" charset="0"/>
              </a:rPr>
              <a:t>fetch-metadata@v</a:t>
            </a:r>
            <a:r>
              <a:rPr lang="tr-TR" sz="2200" dirty="0">
                <a:latin typeface="Segoe UI" panose="020B0502040204020203" pitchFamily="34" charset="0"/>
                <a:cs typeface="Segoe UI" panose="020B0502040204020203" pitchFamily="34" charset="0"/>
              </a:rPr>
              <a:t>*</a:t>
            </a:r>
          </a:p>
          <a:p>
            <a:pPr lvl="1">
              <a:lnSpc>
                <a:spcPct val="110000"/>
              </a:lnSpc>
            </a:pPr>
            <a:r>
              <a:rPr lang="tr-TR" sz="2200" dirty="0" err="1">
                <a:latin typeface="Segoe UI" panose="020B0502040204020203" pitchFamily="34" charset="0"/>
                <a:cs typeface="Segoe UI" panose="020B0502040204020203" pitchFamily="34" charset="0"/>
              </a:rPr>
              <a:t>dorny</a:t>
            </a:r>
            <a:r>
              <a:rPr lang="tr-TR" sz="2200" dirty="0">
                <a:latin typeface="Segoe UI" panose="020B0502040204020203" pitchFamily="34" charset="0"/>
                <a:cs typeface="Segoe UI" panose="020B0502040204020203" pitchFamily="34" charset="0"/>
              </a:rPr>
              <a:t>/paths-filter@v3</a:t>
            </a:r>
          </a:p>
          <a:p>
            <a:pPr marL="457200" lvl="1" indent="0">
              <a:lnSpc>
                <a:spcPct val="110000"/>
              </a:lnSpc>
              <a:buNone/>
            </a:pPr>
            <a:endParaRPr lang="tr-TR" sz="2200" dirty="0">
              <a:latin typeface="Segoe UI" panose="020B0502040204020203" pitchFamily="34" charset="0"/>
              <a:cs typeface="Segoe UI" panose="020B0502040204020203" pitchFamily="34" charset="0"/>
            </a:endParaRPr>
          </a:p>
        </p:txBody>
      </p:sp>
      <p:pic>
        <p:nvPicPr>
          <p:cNvPr id="5" name="Grafik 4">
            <a:extLst>
              <a:ext uri="{FF2B5EF4-FFF2-40B4-BE49-F238E27FC236}">
                <a16:creationId xmlns:a16="http://schemas.microsoft.com/office/drawing/2014/main" id="{B8DAAD47-D197-0B6B-62B4-1E7475A17C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375" y="5984875"/>
            <a:ext cx="1401269" cy="298800"/>
          </a:xfrm>
          <a:prstGeom prst="rect">
            <a:avLst/>
          </a:prstGeom>
        </p:spPr>
      </p:pic>
      <p:pic>
        <p:nvPicPr>
          <p:cNvPr id="13" name="Resim 12" descr="grafik, grafik tasarım, yazı tipi, ekran görüntüsü içeren bir resim&#10;&#10;Yapay zeka tarafından oluşturulan içerik yanlış olabilir.">
            <a:extLst>
              <a:ext uri="{FF2B5EF4-FFF2-40B4-BE49-F238E27FC236}">
                <a16:creationId xmlns:a16="http://schemas.microsoft.com/office/drawing/2014/main" id="{522E175F-CDFA-DA99-3F8A-B3009942F2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375" y="540989"/>
            <a:ext cx="1393488" cy="388800"/>
          </a:xfrm>
          <a:prstGeom prst="rect">
            <a:avLst/>
          </a:prstGeom>
        </p:spPr>
      </p:pic>
      <p:pic>
        <p:nvPicPr>
          <p:cNvPr id="4" name="Grafik 3">
            <a:extLst>
              <a:ext uri="{FF2B5EF4-FFF2-40B4-BE49-F238E27FC236}">
                <a16:creationId xmlns:a16="http://schemas.microsoft.com/office/drawing/2014/main" id="{B20D3D60-D56E-F843-0D17-79F21DFF9E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39859" y="5984875"/>
            <a:ext cx="305025" cy="298800"/>
          </a:xfrm>
          <a:prstGeom prst="rect">
            <a:avLst/>
          </a:prstGeom>
        </p:spPr>
      </p:pic>
    </p:spTree>
    <p:extLst>
      <p:ext uri="{BB962C8B-B14F-4D97-AF65-F5344CB8AC3E}">
        <p14:creationId xmlns:p14="http://schemas.microsoft.com/office/powerpoint/2010/main" val="2395671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59F10-6D70-1AF4-24E5-37DF445266A8}"/>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C59D9544-1EF2-F795-0C87-3EC582916D52}"/>
              </a:ext>
            </a:extLst>
          </p:cNvPr>
          <p:cNvSpPr>
            <a:spLocks noGrp="1"/>
          </p:cNvSpPr>
          <p:nvPr>
            <p:ph type="title" hasCustomPrompt="1"/>
          </p:nvPr>
        </p:nvSpPr>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a:ln w="3175">
                  <a:noFill/>
                </a:ln>
                <a:solidFill>
                  <a:schemeClr val="tx1"/>
                </a:solidFill>
                <a:effectLst/>
                <a:latin typeface="+mj-lt"/>
                <a:ea typeface="+mn-ea"/>
                <a:cs typeface="Segoe UI" pitchFamily="34" charset="0"/>
              </a:defRPr>
            </a:lvl1pPr>
          </a:lstStyle>
          <a:p>
            <a:r>
              <a:rPr lang="tr-TR" dirty="0" err="1"/>
              <a:t>GitHub</a:t>
            </a:r>
            <a:r>
              <a:rPr lang="tr-TR" dirty="0"/>
              <a:t> </a:t>
            </a:r>
            <a:r>
              <a:rPr lang="tr-TR" dirty="0" err="1"/>
              <a:t>Actions</a:t>
            </a:r>
            <a:r>
              <a:rPr lang="tr-TR" dirty="0"/>
              <a:t> Q&amp;A</a:t>
            </a:r>
            <a:endParaRPr lang="en-US" dirty="0"/>
          </a:p>
        </p:txBody>
      </p:sp>
      <p:pic>
        <p:nvPicPr>
          <p:cNvPr id="4" name="Resim 3" descr="grafik, grafik tasarım, yazı tipi, metin içeren bir resim&#10;&#10;Yapay zeka tarafından oluşturulan içerik yanlış olabilir.">
            <a:extLst>
              <a:ext uri="{FF2B5EF4-FFF2-40B4-BE49-F238E27FC236}">
                <a16:creationId xmlns:a16="http://schemas.microsoft.com/office/drawing/2014/main" id="{7FBADE36-11AC-5165-C488-31250CD193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16" y="534442"/>
            <a:ext cx="1403062" cy="386992"/>
          </a:xfrm>
          <a:prstGeom prst="rect">
            <a:avLst/>
          </a:prstGeom>
        </p:spPr>
      </p:pic>
    </p:spTree>
    <p:extLst>
      <p:ext uri="{BB962C8B-B14F-4D97-AF65-F5344CB8AC3E}">
        <p14:creationId xmlns:p14="http://schemas.microsoft.com/office/powerpoint/2010/main" val="95964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02DAF-B077-5353-D26C-D0010741B98B}"/>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B1F573B3-ED4D-C542-33B9-35D3C6F60C46}"/>
              </a:ext>
            </a:extLst>
          </p:cNvPr>
          <p:cNvSpPr>
            <a:spLocks noGrp="1"/>
          </p:cNvSpPr>
          <p:nvPr>
            <p:ph type="title" hasCustomPrompt="1"/>
          </p:nvPr>
        </p:nvSpPr>
        <p:spPr>
          <a:xfrm>
            <a:off x="585216" y="2534004"/>
            <a:ext cx="6882384" cy="1000402"/>
          </a:xfrm>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a:ln w="3175">
                  <a:noFill/>
                </a:ln>
                <a:solidFill>
                  <a:schemeClr val="tx1"/>
                </a:solidFill>
                <a:effectLst/>
                <a:latin typeface="+mj-lt"/>
                <a:ea typeface="+mn-ea"/>
                <a:cs typeface="Segoe UI" pitchFamily="34" charset="0"/>
              </a:defRPr>
            </a:lvl1pPr>
          </a:lstStyle>
          <a:p>
            <a:r>
              <a:rPr lang="tr-TR" dirty="0"/>
              <a:t>Örnek Proje Üzerinde </a:t>
            </a:r>
            <a:r>
              <a:rPr lang="tr-TR" dirty="0" err="1"/>
              <a:t>GitHub</a:t>
            </a:r>
            <a:r>
              <a:rPr lang="tr-TR" dirty="0"/>
              <a:t> </a:t>
            </a:r>
            <a:r>
              <a:rPr lang="tr-TR" dirty="0" err="1"/>
              <a:t>Actions</a:t>
            </a:r>
            <a:r>
              <a:rPr lang="tr-TR" dirty="0"/>
              <a:t> &amp; Azure </a:t>
            </a:r>
            <a:r>
              <a:rPr lang="tr-TR" dirty="0" err="1"/>
              <a:t>App</a:t>
            </a:r>
            <a:r>
              <a:rPr lang="tr-TR" dirty="0"/>
              <a:t> Service Uygulaması</a:t>
            </a:r>
            <a:endParaRPr lang="en-US" dirty="0"/>
          </a:p>
        </p:txBody>
      </p:sp>
      <p:pic>
        <p:nvPicPr>
          <p:cNvPr id="4" name="Resim 3" descr="grafik, grafik tasarım, yazı tipi, metin içeren bir resim&#10;&#10;Yapay zeka tarafından oluşturulan içerik yanlış olabilir.">
            <a:extLst>
              <a:ext uri="{FF2B5EF4-FFF2-40B4-BE49-F238E27FC236}">
                <a16:creationId xmlns:a16="http://schemas.microsoft.com/office/drawing/2014/main" id="{1286EAF7-EB1D-2CCC-BE82-8DB411CD9C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16" y="534442"/>
            <a:ext cx="1403062" cy="386992"/>
          </a:xfrm>
          <a:prstGeom prst="rect">
            <a:avLst/>
          </a:prstGeom>
        </p:spPr>
      </p:pic>
    </p:spTree>
    <p:extLst>
      <p:ext uri="{BB962C8B-B14F-4D97-AF65-F5344CB8AC3E}">
        <p14:creationId xmlns:p14="http://schemas.microsoft.com/office/powerpoint/2010/main" val="222918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rgbClr val="243A5E"/>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1BF6C794-28CB-0D3E-3B2D-F21BDEDF247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0623" y="586474"/>
            <a:ext cx="1403062" cy="298800"/>
          </a:xfrm>
          <a:prstGeom prst="rect">
            <a:avLst/>
          </a:prstGeom>
        </p:spPr>
      </p:pic>
      <p:sp>
        <p:nvSpPr>
          <p:cNvPr id="4" name="Dikdörtgen 3">
            <a:extLst>
              <a:ext uri="{FF2B5EF4-FFF2-40B4-BE49-F238E27FC236}">
                <a16:creationId xmlns:a16="http://schemas.microsoft.com/office/drawing/2014/main" id="{35E4E5B6-0FCE-5DAD-2F1C-BAEF4D490A55}"/>
              </a:ext>
            </a:extLst>
          </p:cNvPr>
          <p:cNvSpPr/>
          <p:nvPr/>
        </p:nvSpPr>
        <p:spPr>
          <a:xfrm>
            <a:off x="393540" y="534442"/>
            <a:ext cx="2141316" cy="983848"/>
          </a:xfrm>
          <a:prstGeom prst="rect">
            <a:avLst/>
          </a:prstGeom>
          <a:solidFill>
            <a:srgbClr val="243A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Resim 2" descr="grafik, grafik tasarım, yazı tipi, metin içeren bir resim&#10;&#10;Yapay zeka tarafından oluşturulan içerik yanlış olabilir.">
            <a:extLst>
              <a:ext uri="{FF2B5EF4-FFF2-40B4-BE49-F238E27FC236}">
                <a16:creationId xmlns:a16="http://schemas.microsoft.com/office/drawing/2014/main" id="{6D38817D-C98E-BDCF-1ECF-4525266D4F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216" y="534442"/>
            <a:ext cx="1403062" cy="386992"/>
          </a:xfrm>
          <a:prstGeom prst="rect">
            <a:avLst/>
          </a:prstGeom>
        </p:spPr>
      </p:pic>
      <p:sp>
        <p:nvSpPr>
          <p:cNvPr id="7" name="Title">
            <a:extLst>
              <a:ext uri="{FF2B5EF4-FFF2-40B4-BE49-F238E27FC236}">
                <a16:creationId xmlns:a16="http://schemas.microsoft.com/office/drawing/2014/main" id="{B84D2C77-FA1B-85B5-32BA-1529FB3DDEF5}"/>
              </a:ext>
            </a:extLst>
          </p:cNvPr>
          <p:cNvSpPr txBox="1">
            <a:spLocks/>
          </p:cNvSpPr>
          <p:nvPr/>
        </p:nvSpPr>
        <p:spPr>
          <a:xfrm>
            <a:off x="677814" y="3122344"/>
            <a:ext cx="6882384" cy="613309"/>
          </a:xfrm>
          <a:prstGeom prst="rect">
            <a:avLst/>
          </a:prstGeom>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a:ln w="3175">
                  <a:noFill/>
                </a:ln>
                <a:solidFill>
                  <a:schemeClr val="tx1"/>
                </a:solidFill>
                <a:effectLst/>
                <a:latin typeface="+mj-lt"/>
                <a:ea typeface="+mn-ea"/>
                <a:cs typeface="Segoe UI" pitchFamily="34" charset="0"/>
              </a:defRPr>
            </a:lvl1pPr>
          </a:lstStyle>
          <a:p>
            <a:r>
              <a:rPr lang="tr-TR" sz="4400" dirty="0"/>
              <a:t>Teşekkürler</a:t>
            </a:r>
          </a:p>
        </p:txBody>
      </p:sp>
      <p:sp>
        <p:nvSpPr>
          <p:cNvPr id="8" name="Metin kutusu 7">
            <a:extLst>
              <a:ext uri="{FF2B5EF4-FFF2-40B4-BE49-F238E27FC236}">
                <a16:creationId xmlns:a16="http://schemas.microsoft.com/office/drawing/2014/main" id="{06EDD5BE-1622-076F-8D5C-35F50ED1EE4F}"/>
              </a:ext>
            </a:extLst>
          </p:cNvPr>
          <p:cNvSpPr txBox="1"/>
          <p:nvPr/>
        </p:nvSpPr>
        <p:spPr>
          <a:xfrm>
            <a:off x="5060953" y="2828835"/>
            <a:ext cx="6545831" cy="1200329"/>
          </a:xfrm>
          <a:prstGeom prst="rect">
            <a:avLst/>
          </a:prstGeom>
          <a:noFill/>
        </p:spPr>
        <p:txBody>
          <a:bodyPr wrap="none" rtlCol="0">
            <a:spAutoFit/>
          </a:bodyPr>
          <a:lstStyle/>
          <a:p>
            <a:r>
              <a:rPr lang="tr-TR" sz="3600" dirty="0"/>
              <a:t>kadir</a:t>
            </a:r>
            <a:r>
              <a:rPr lang="tr-TR" sz="3600"/>
              <a:t>@pikselakademi</a:t>
            </a:r>
            <a:r>
              <a:rPr lang="tr-TR" sz="3600" dirty="0"/>
              <a:t>.com</a:t>
            </a:r>
            <a:br>
              <a:rPr lang="tr-TR" sz="3600" dirty="0"/>
            </a:br>
            <a:r>
              <a:rPr lang="tr-TR" sz="3600" dirty="0"/>
              <a:t>linkedin.com/in/</a:t>
            </a:r>
            <a:r>
              <a:rPr lang="tr-TR" sz="3600" dirty="0" err="1"/>
              <a:t>kadirguventurk</a:t>
            </a:r>
            <a:endParaRPr lang="tr-TR" sz="36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elge" ma:contentTypeID="0x010100B30B9A9FC927804CA9F423FE6495B1EA" ma:contentTypeVersion="11" ma:contentTypeDescription="Yeni belge oluşturun." ma:contentTypeScope="" ma:versionID="e98aefb0b791b1e3a9ec0b9aa2ba7174">
  <xsd:schema xmlns:xsd="http://www.w3.org/2001/XMLSchema" xmlns:xs="http://www.w3.org/2001/XMLSchema" xmlns:p="http://schemas.microsoft.com/office/2006/metadata/properties" xmlns:ns3="0e7edc2a-95a7-4cbd-ab03-e2b0b84596a1" targetNamespace="http://schemas.microsoft.com/office/2006/metadata/properties" ma:root="true" ma:fieldsID="ca2782afa47185663bf045bc7aab25de" ns3:_="">
    <xsd:import namespace="0e7edc2a-95a7-4cbd-ab03-e2b0b84596a1"/>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7edc2a-95a7-4cbd-ab03-e2b0b84596a1"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0e7edc2a-95a7-4cbd-ab03-e2b0b84596a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EBD543-19B7-4C9C-82B0-EB1021AF9C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7edc2a-95a7-4cbd-ab03-e2b0b84596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E70199-E7EB-4A2F-A843-B8C60791178C}">
  <ds:schemaRefs>
    <ds:schemaRef ds:uri="http://schemas.microsoft.com/office/2006/documentManagement/types"/>
    <ds:schemaRef ds:uri="http://purl.org/dc/elements/1.1/"/>
    <ds:schemaRef ds:uri="http://www.w3.org/XML/1998/namespace"/>
    <ds:schemaRef ds:uri="0e7edc2a-95a7-4cbd-ab03-e2b0b84596a1"/>
    <ds:schemaRef ds:uri="http://schemas.microsoft.com/office/2006/metadata/properties"/>
    <ds:schemaRef ds:uri="http://purl.org/dc/term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64E62043-502B-4A05-8BD1-1883D8842A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1108</TotalTime>
  <Words>4218</Words>
  <Application>Microsoft Office PowerPoint</Application>
  <PresentationFormat>Geniş ekran</PresentationFormat>
  <Paragraphs>530</Paragraphs>
  <Slides>49</Slides>
  <Notes>48</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49</vt:i4>
      </vt:variant>
    </vt:vector>
  </HeadingPairs>
  <TitlesOfParts>
    <vt:vector size="57" baseType="lpstr">
      <vt:lpstr>Aptos</vt:lpstr>
      <vt:lpstr>Aptos Display</vt:lpstr>
      <vt:lpstr>Arial</vt:lpstr>
      <vt:lpstr>Segoe UI</vt:lpstr>
      <vt:lpstr>Segoe UI Semibold</vt:lpstr>
      <vt:lpstr>Segoe UI Variable Text</vt:lpstr>
      <vt:lpstr>Wingdings</vt:lpstr>
      <vt:lpstr>Office Teması</vt:lpstr>
      <vt:lpstr>CI/CD Pipeline Süreçleri ve Uygulaması </vt:lpstr>
      <vt:lpstr>CI/CD Pipeline Süreçleri ve Uygulaması </vt:lpstr>
      <vt:lpstr>CI/CD Nedir?</vt:lpstr>
      <vt:lpstr>CI Nedir?</vt:lpstr>
      <vt:lpstr>CD Nedir?</vt:lpstr>
      <vt:lpstr>Bazı CI/CD Araçları</vt:lpstr>
      <vt:lpstr>Gerçek Hayatta CI/CD</vt:lpstr>
      <vt:lpstr>CI/CD Q&amp;A</vt:lpstr>
      <vt:lpstr>Microsoft Azure</vt:lpstr>
      <vt:lpstr>Azure Nedir?</vt:lpstr>
      <vt:lpstr>Azure Virtual Machines</vt:lpstr>
      <vt:lpstr>Azure Dedicated Host</vt:lpstr>
      <vt:lpstr>Azure App Service</vt:lpstr>
      <vt:lpstr>Azure Container Apps</vt:lpstr>
      <vt:lpstr>Azure Kubernetes Service</vt:lpstr>
      <vt:lpstr>Azure Arc</vt:lpstr>
      <vt:lpstr>Azure DevOps</vt:lpstr>
      <vt:lpstr>Azure Q&amp;A</vt:lpstr>
      <vt:lpstr>GitHub</vt:lpstr>
      <vt:lpstr>GitHub Nedir?</vt:lpstr>
      <vt:lpstr>GitHub Repositories</vt:lpstr>
      <vt:lpstr>GitHub Projects</vt:lpstr>
      <vt:lpstr>GitHub Actions</vt:lpstr>
      <vt:lpstr>GitHub Q&amp;A</vt:lpstr>
      <vt:lpstr>CI/CD Örnek Proje</vt:lpstr>
      <vt:lpstr>Proje Gereksinimleri</vt:lpstr>
      <vt:lpstr>Proje Tanıtımı</vt:lpstr>
      <vt:lpstr>Proje Yapısı</vt:lpstr>
      <vt:lpstr>GitHub Actions</vt:lpstr>
      <vt:lpstr>Workflow Yapısı</vt:lpstr>
      <vt:lpstr>Workflow Yapısı</vt:lpstr>
      <vt:lpstr>Workflow Yapısı</vt:lpstr>
      <vt:lpstr>Tetikleme Stratejileri (on)</vt:lpstr>
      <vt:lpstr>Push Filtreleri</vt:lpstr>
      <vt:lpstr>Pull Request Filtreleri</vt:lpstr>
      <vt:lpstr>Permissions</vt:lpstr>
      <vt:lpstr>Permission Scopes</vt:lpstr>
      <vt:lpstr>Job Anahtarları</vt:lpstr>
      <vt:lpstr>Job Anahtarları</vt:lpstr>
      <vt:lpstr>Job Anahtarları</vt:lpstr>
      <vt:lpstr>Step Anahtarları</vt:lpstr>
      <vt:lpstr>Step Anahtarları</vt:lpstr>
      <vt:lpstr>Bazı Hazır Action’lar</vt:lpstr>
      <vt:lpstr>Bazı Hazır Action’lar</vt:lpstr>
      <vt:lpstr>Bazı Hazır Action’lar</vt:lpstr>
      <vt:lpstr>Bazı Hazır Action’lar</vt:lpstr>
      <vt:lpstr>GitHub Actions Q&amp;A</vt:lpstr>
      <vt:lpstr>Örnek Proje Üzerinde GitHub Actions &amp; Azure App Service Uygulaması</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Kadir Berat Güventürk</dc:creator>
  <cp:lastModifiedBy>Kadir Berat GÜVENTÜRK | Piksel Akademi (Antalya Şb)</cp:lastModifiedBy>
  <cp:revision>5</cp:revision>
  <dcterms:created xsi:type="dcterms:W3CDTF">2025-05-06T15:08:22Z</dcterms:created>
  <dcterms:modified xsi:type="dcterms:W3CDTF">2026-04-16T05:18:32Z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0x010100B30B9A9FC927804CA9F423FE6495B1EA</vt:lpwstr>
  </property>
</Properties>
</file>